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318" r:id="rId2"/>
    <p:sldId id="328" r:id="rId3"/>
    <p:sldId id="319" r:id="rId4"/>
    <p:sldId id="321" r:id="rId5"/>
    <p:sldId id="322" r:id="rId6"/>
    <p:sldId id="323" r:id="rId7"/>
    <p:sldId id="324" r:id="rId8"/>
    <p:sldId id="325" r:id="rId9"/>
    <p:sldId id="326" r:id="rId10"/>
    <p:sldId id="327" r:id="rId11"/>
    <p:sldId id="329" r:id="rId12"/>
  </p:sldIdLst>
  <p:sldSz cx="24193500" cy="1655921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16" userDrawn="1">
          <p15:clr>
            <a:srgbClr val="A4A3A4"/>
          </p15:clr>
        </p15:guide>
        <p15:guide id="2" pos="11702" userDrawn="1">
          <p15:clr>
            <a:srgbClr val="A4A3A4"/>
          </p15:clr>
        </p15:guide>
        <p15:guide id="3" pos="7620" userDrawn="1">
          <p15:clr>
            <a:srgbClr val="A4A3A4"/>
          </p15:clr>
        </p15:guide>
        <p15:guide id="4" pos="38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лигина Любовь Сергеевна" initials="ПЛС" lastIdx="5" clrIdx="0">
    <p:extLst>
      <p:ext uri="{19B8F6BF-5375-455C-9EA6-DF929625EA0E}">
        <p15:presenceInfo xmlns:p15="http://schemas.microsoft.com/office/powerpoint/2012/main" userId="S-1-5-21-2279413597-3211268261-2317946963-33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054F"/>
    <a:srgbClr val="6E7A81"/>
    <a:srgbClr val="67737A"/>
    <a:srgbClr val="7A858C"/>
    <a:srgbClr val="89959C"/>
    <a:srgbClr val="C2CDD4"/>
    <a:srgbClr val="C9D4DB"/>
    <a:srgbClr val="FFDC6D"/>
    <a:srgbClr val="FFC381"/>
    <a:srgbClr val="FFA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3" autoAdjust="0"/>
    <p:restoredTop sz="94660"/>
  </p:normalViewPr>
  <p:slideViewPr>
    <p:cSldViewPr snapToGrid="0" showGuides="1">
      <p:cViewPr>
        <p:scale>
          <a:sx n="66" d="100"/>
          <a:sy n="66" d="100"/>
        </p:scale>
        <p:origin x="38" y="-970"/>
      </p:cViewPr>
      <p:guideLst>
        <p:guide orient="horz" pos="5216"/>
        <p:guide pos="11702"/>
        <p:guide pos="7620"/>
        <p:guide pos="3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E7B4813-151A-47AB-88AD-75AECDA205E5}" type="datetimeFigureOut">
              <a:rPr lang="ru-RU" smtClean="0"/>
              <a:t>18.04.2023</a:t>
            </a:fld>
            <a:endParaRPr lang="ru-RU"/>
          </a:p>
        </p:txBody>
      </p:sp>
      <p:sp>
        <p:nvSpPr>
          <p:cNvPr id="4" name="Образ слайда 3"/>
          <p:cNvSpPr>
            <a:spLocks noGrp="1" noRot="1" noChangeAspect="1"/>
          </p:cNvSpPr>
          <p:nvPr>
            <p:ph type="sldImg" idx="2"/>
          </p:nvPr>
        </p:nvSpPr>
        <p:spPr>
          <a:xfrm>
            <a:off x="952500" y="1241425"/>
            <a:ext cx="489267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728C6B0-D85D-4332-82E4-05C14F6644B1}" type="slidenum">
              <a:rPr lang="ru-RU" smtClean="0"/>
              <a:t>‹#›</a:t>
            </a:fld>
            <a:endParaRPr lang="ru-RU"/>
          </a:p>
        </p:txBody>
      </p:sp>
    </p:spTree>
    <p:extLst>
      <p:ext uri="{BB962C8B-B14F-4D97-AF65-F5344CB8AC3E}">
        <p14:creationId xmlns:p14="http://schemas.microsoft.com/office/powerpoint/2010/main" val="85653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728C6B0-D85D-4332-82E4-05C14F6644B1}" type="slidenum">
              <a:rPr lang="ru-RU" smtClean="0"/>
              <a:t>3</a:t>
            </a:fld>
            <a:endParaRPr lang="ru-RU"/>
          </a:p>
        </p:txBody>
      </p:sp>
    </p:spTree>
    <p:extLst>
      <p:ext uri="{BB962C8B-B14F-4D97-AF65-F5344CB8AC3E}">
        <p14:creationId xmlns:p14="http://schemas.microsoft.com/office/powerpoint/2010/main" val="140562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FBDCE72-BE68-15D3-3470-A4299D0FE3A5}"/>
              </a:ext>
            </a:extLst>
          </p:cNvPr>
          <p:cNvSpPr/>
          <p:nvPr userDrawn="1"/>
        </p:nvSpPr>
        <p:spPr>
          <a:xfrm>
            <a:off x="0" y="-795"/>
            <a:ext cx="12096750" cy="16559213"/>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Placeholder 2">
            <a:extLst>
              <a:ext uri="{FF2B5EF4-FFF2-40B4-BE49-F238E27FC236}">
                <a16:creationId xmlns:a16="http://schemas.microsoft.com/office/drawing/2014/main" id="{EADEC221-974C-A2E4-9FE5-FCD9422154A1}"/>
              </a:ext>
            </a:extLst>
          </p:cNvPr>
          <p:cNvSpPr>
            <a:spLocks noGrp="1"/>
          </p:cNvSpPr>
          <p:nvPr>
            <p:ph type="body" idx="12"/>
          </p:nvPr>
        </p:nvSpPr>
        <p:spPr>
          <a:xfrm>
            <a:off x="0" y="-794"/>
            <a:ext cx="5461000" cy="3622327"/>
          </a:xfrm>
        </p:spPr>
        <p:txBody>
          <a:bodyPr/>
          <a:lstStyle>
            <a:lvl1pPr marL="0" indent="0">
              <a:lnSpc>
                <a:spcPct val="100000"/>
              </a:lnSpc>
              <a:buNone/>
              <a:defRPr sz="5795">
                <a:solidFill>
                  <a:schemeClr val="tx1"/>
                </a:solidFill>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2" name="Text Placeholder 2">
            <a:extLst>
              <a:ext uri="{FF2B5EF4-FFF2-40B4-BE49-F238E27FC236}">
                <a16:creationId xmlns:a16="http://schemas.microsoft.com/office/drawing/2014/main" id="{C40C89E2-487D-341C-BD2B-E3D97E360AF1}"/>
              </a:ext>
            </a:extLst>
          </p:cNvPr>
          <p:cNvSpPr>
            <a:spLocks noGrp="1"/>
          </p:cNvSpPr>
          <p:nvPr>
            <p:ph type="body" idx="13"/>
          </p:nvPr>
        </p:nvSpPr>
        <p:spPr>
          <a:xfrm>
            <a:off x="6048375" y="-795"/>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3" name="Text Placeholder 2">
            <a:extLst>
              <a:ext uri="{FF2B5EF4-FFF2-40B4-BE49-F238E27FC236}">
                <a16:creationId xmlns:a16="http://schemas.microsoft.com/office/drawing/2014/main" id="{F4D5D79B-EC51-A964-F061-A0C382949542}"/>
              </a:ext>
            </a:extLst>
          </p:cNvPr>
          <p:cNvSpPr>
            <a:spLocks noGrp="1"/>
          </p:cNvSpPr>
          <p:nvPr>
            <p:ph type="body" idx="14"/>
          </p:nvPr>
        </p:nvSpPr>
        <p:spPr>
          <a:xfrm>
            <a:off x="1239520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4" name="Text Placeholder 2">
            <a:extLst>
              <a:ext uri="{FF2B5EF4-FFF2-40B4-BE49-F238E27FC236}">
                <a16:creationId xmlns:a16="http://schemas.microsoft.com/office/drawing/2014/main" id="{19B59E3B-5EB7-C6B5-C7AF-9EE35DFDA0F9}"/>
              </a:ext>
            </a:extLst>
          </p:cNvPr>
          <p:cNvSpPr>
            <a:spLocks noGrp="1"/>
          </p:cNvSpPr>
          <p:nvPr>
            <p:ph type="body" idx="15"/>
          </p:nvPr>
        </p:nvSpPr>
        <p:spPr>
          <a:xfrm>
            <a:off x="18443575" y="-1"/>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1647754674"/>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66455" y="1103948"/>
            <a:ext cx="7803033" cy="3863816"/>
          </a:xfrm>
        </p:spPr>
        <p:txBody>
          <a:bodyPr anchor="b"/>
          <a:lstStyle>
            <a:lvl1pPr>
              <a:defRPr sz="7727"/>
            </a:lvl1pPr>
          </a:lstStyle>
          <a:p>
            <a:r>
              <a:rPr lang="ru-RU"/>
              <a:t>Образец заголовка</a:t>
            </a:r>
            <a:endParaRPr lang="en-US" dirty="0"/>
          </a:p>
        </p:txBody>
      </p:sp>
      <p:sp>
        <p:nvSpPr>
          <p:cNvPr id="3" name="Content Placeholder 2"/>
          <p:cNvSpPr>
            <a:spLocks noGrp="1"/>
          </p:cNvSpPr>
          <p:nvPr>
            <p:ph idx="1"/>
          </p:nvPr>
        </p:nvSpPr>
        <p:spPr>
          <a:xfrm>
            <a:off x="10285389" y="2384224"/>
            <a:ext cx="12247959" cy="11767774"/>
          </a:xfrm>
        </p:spPr>
        <p:txBody>
          <a:bodyPr/>
          <a:lstStyle>
            <a:lvl1pPr>
              <a:defRPr sz="7727"/>
            </a:lvl1pPr>
            <a:lvl2pPr>
              <a:defRPr sz="6761"/>
            </a:lvl2pPr>
            <a:lvl3pPr>
              <a:defRPr sz="5795"/>
            </a:lvl3pPr>
            <a:lvl4pPr>
              <a:defRPr sz="4829"/>
            </a:lvl4pPr>
            <a:lvl5pPr>
              <a:defRPr sz="4829"/>
            </a:lvl5pPr>
            <a:lvl6pPr>
              <a:defRPr sz="4829"/>
            </a:lvl6pPr>
            <a:lvl7pPr>
              <a:defRPr sz="4829"/>
            </a:lvl7pPr>
            <a:lvl8pPr>
              <a:defRPr sz="4829"/>
            </a:lvl8pPr>
            <a:lvl9pPr>
              <a:defRPr sz="482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666455" y="4967764"/>
            <a:ext cx="7803033" cy="9203397"/>
          </a:xfrm>
        </p:spPr>
        <p:txBody>
          <a:bodyPr/>
          <a:lstStyle>
            <a:lvl1pPr marL="0" indent="0">
              <a:buNone/>
              <a:defRPr sz="3863"/>
            </a:lvl1pPr>
            <a:lvl2pPr marL="1103955" indent="0">
              <a:buNone/>
              <a:defRPr sz="3380"/>
            </a:lvl2pPr>
            <a:lvl3pPr marL="2207910" indent="0">
              <a:buNone/>
              <a:defRPr sz="2898"/>
            </a:lvl3pPr>
            <a:lvl4pPr marL="3311865" indent="0">
              <a:buNone/>
              <a:defRPr sz="2415"/>
            </a:lvl4pPr>
            <a:lvl5pPr marL="4415820" indent="0">
              <a:buNone/>
              <a:defRPr sz="2415"/>
            </a:lvl5pPr>
            <a:lvl6pPr marL="5519776" indent="0">
              <a:buNone/>
              <a:defRPr sz="2415"/>
            </a:lvl6pPr>
            <a:lvl7pPr marL="6623731" indent="0">
              <a:buNone/>
              <a:defRPr sz="2415"/>
            </a:lvl7pPr>
            <a:lvl8pPr marL="7727686" indent="0">
              <a:buNone/>
              <a:defRPr sz="2415"/>
            </a:lvl8pPr>
            <a:lvl9pPr marL="8831641" indent="0">
              <a:buNone/>
              <a:defRPr sz="2415"/>
            </a:lvl9pPr>
          </a:lstStyle>
          <a:p>
            <a:pPr lvl="0"/>
            <a:r>
              <a:rPr lang="ru-RU"/>
              <a:t>Образец текста</a:t>
            </a:r>
          </a:p>
        </p:txBody>
      </p:sp>
      <p:sp>
        <p:nvSpPr>
          <p:cNvPr id="5" name="Date Placeholder 4"/>
          <p:cNvSpPr>
            <a:spLocks noGrp="1"/>
          </p:cNvSpPr>
          <p:nvPr>
            <p:ph type="dt" sz="half" idx="10"/>
          </p:nvPr>
        </p:nvSpPr>
        <p:spPr/>
        <p:txBody>
          <a:bodyPr/>
          <a:lstStyle/>
          <a:p>
            <a:fld id="{3F77EDE8-6A44-4E78-98CA-2B9DA334AA73}" type="datetimeFigureOut">
              <a:rPr lang="ru-RU" smtClean="0"/>
              <a:t>18.04.2023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50642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66455" y="1103948"/>
            <a:ext cx="7803033" cy="3863816"/>
          </a:xfrm>
        </p:spPr>
        <p:txBody>
          <a:bodyPr anchor="b"/>
          <a:lstStyle>
            <a:lvl1pPr>
              <a:defRPr sz="77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85389" y="2384224"/>
            <a:ext cx="12247959" cy="11767774"/>
          </a:xfrm>
        </p:spPr>
        <p:txBody>
          <a:bodyPr anchor="t"/>
          <a:lstStyle>
            <a:lvl1pPr marL="0" indent="0">
              <a:buNone/>
              <a:defRPr sz="7727"/>
            </a:lvl1pPr>
            <a:lvl2pPr marL="1103955" indent="0">
              <a:buNone/>
              <a:defRPr sz="6761"/>
            </a:lvl2pPr>
            <a:lvl3pPr marL="2207910" indent="0">
              <a:buNone/>
              <a:defRPr sz="5795"/>
            </a:lvl3pPr>
            <a:lvl4pPr marL="3311865" indent="0">
              <a:buNone/>
              <a:defRPr sz="4829"/>
            </a:lvl4pPr>
            <a:lvl5pPr marL="4415820" indent="0">
              <a:buNone/>
              <a:defRPr sz="4829"/>
            </a:lvl5pPr>
            <a:lvl6pPr marL="5519776" indent="0">
              <a:buNone/>
              <a:defRPr sz="4829"/>
            </a:lvl6pPr>
            <a:lvl7pPr marL="6623731" indent="0">
              <a:buNone/>
              <a:defRPr sz="4829"/>
            </a:lvl7pPr>
            <a:lvl8pPr marL="7727686" indent="0">
              <a:buNone/>
              <a:defRPr sz="4829"/>
            </a:lvl8pPr>
            <a:lvl9pPr marL="8831641" indent="0">
              <a:buNone/>
              <a:defRPr sz="4829"/>
            </a:lvl9pPr>
          </a:lstStyle>
          <a:p>
            <a:r>
              <a:rPr lang="ru-RU"/>
              <a:t>Вставка рисунка</a:t>
            </a:r>
            <a:endParaRPr lang="en-US" dirty="0"/>
          </a:p>
        </p:txBody>
      </p:sp>
      <p:sp>
        <p:nvSpPr>
          <p:cNvPr id="4" name="Text Placeholder 3"/>
          <p:cNvSpPr>
            <a:spLocks noGrp="1"/>
          </p:cNvSpPr>
          <p:nvPr>
            <p:ph type="body" sz="half" idx="2"/>
          </p:nvPr>
        </p:nvSpPr>
        <p:spPr>
          <a:xfrm>
            <a:off x="1666455" y="4967764"/>
            <a:ext cx="7803033" cy="9203397"/>
          </a:xfrm>
        </p:spPr>
        <p:txBody>
          <a:bodyPr/>
          <a:lstStyle>
            <a:lvl1pPr marL="0" indent="0">
              <a:buNone/>
              <a:defRPr sz="3863"/>
            </a:lvl1pPr>
            <a:lvl2pPr marL="1103955" indent="0">
              <a:buNone/>
              <a:defRPr sz="3380"/>
            </a:lvl2pPr>
            <a:lvl3pPr marL="2207910" indent="0">
              <a:buNone/>
              <a:defRPr sz="2898"/>
            </a:lvl3pPr>
            <a:lvl4pPr marL="3311865" indent="0">
              <a:buNone/>
              <a:defRPr sz="2415"/>
            </a:lvl4pPr>
            <a:lvl5pPr marL="4415820" indent="0">
              <a:buNone/>
              <a:defRPr sz="2415"/>
            </a:lvl5pPr>
            <a:lvl6pPr marL="5519776" indent="0">
              <a:buNone/>
              <a:defRPr sz="2415"/>
            </a:lvl6pPr>
            <a:lvl7pPr marL="6623731" indent="0">
              <a:buNone/>
              <a:defRPr sz="2415"/>
            </a:lvl7pPr>
            <a:lvl8pPr marL="7727686" indent="0">
              <a:buNone/>
              <a:defRPr sz="2415"/>
            </a:lvl8pPr>
            <a:lvl9pPr marL="8831641" indent="0">
              <a:buNone/>
              <a:defRPr sz="2415"/>
            </a:lvl9pPr>
          </a:lstStyle>
          <a:p>
            <a:pPr lvl="0"/>
            <a:r>
              <a:rPr lang="ru-RU"/>
              <a:t>Образец текста</a:t>
            </a:r>
          </a:p>
        </p:txBody>
      </p:sp>
      <p:sp>
        <p:nvSpPr>
          <p:cNvPr id="5" name="Date Placeholder 4"/>
          <p:cNvSpPr>
            <a:spLocks noGrp="1"/>
          </p:cNvSpPr>
          <p:nvPr>
            <p:ph type="dt" sz="half" idx="10"/>
          </p:nvPr>
        </p:nvSpPr>
        <p:spPr/>
        <p:txBody>
          <a:bodyPr/>
          <a:lstStyle/>
          <a:p>
            <a:fld id="{3F77EDE8-6A44-4E78-98CA-2B9DA334AA73}" type="datetimeFigureOut">
              <a:rPr lang="ru-RU" smtClean="0"/>
              <a:t>18.04.2023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379573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77EDE8-6A44-4E78-98CA-2B9DA334AA73}" type="datetimeFigureOut">
              <a:rPr lang="ru-RU" smtClean="0"/>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738855359"/>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13475" y="881625"/>
            <a:ext cx="5216723" cy="1403316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663304" y="881625"/>
            <a:ext cx="15347752" cy="1403316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77EDE8-6A44-4E78-98CA-2B9DA334AA73}" type="datetimeFigureOut">
              <a:rPr lang="ru-RU" smtClean="0"/>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81559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FBDCE72-BE68-15D3-3470-A4299D0FE3A5}"/>
              </a:ext>
            </a:extLst>
          </p:cNvPr>
          <p:cNvSpPr/>
          <p:nvPr userDrawn="1"/>
        </p:nvSpPr>
        <p:spPr>
          <a:xfrm>
            <a:off x="17856200" y="-795"/>
            <a:ext cx="6337299" cy="16559213"/>
          </a:xfrm>
          <a:prstGeom prst="rect">
            <a:avLst/>
          </a:prstGeom>
          <a:gradFill>
            <a:gsLst>
              <a:gs pos="23000">
                <a:schemeClr val="accent3">
                  <a:lumMod val="60000"/>
                  <a:lumOff val="40000"/>
                  <a:alpha val="22000"/>
                </a:schemeClr>
              </a:gs>
              <a:gs pos="86000">
                <a:schemeClr val="accent3">
                  <a:lumMod val="77000"/>
                  <a:lumOff val="23000"/>
                </a:schemeClr>
              </a:gs>
            </a:gsLst>
            <a:lin ang="5400000" scaled="1"/>
          </a:gradFill>
          <a:ln>
            <a:noFill/>
          </a:ln>
          <a:effectLst>
            <a:glow>
              <a:schemeClr val="accent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 Placeholder 2">
            <a:extLst>
              <a:ext uri="{FF2B5EF4-FFF2-40B4-BE49-F238E27FC236}">
                <a16:creationId xmlns:a16="http://schemas.microsoft.com/office/drawing/2014/main" id="{C40C89E2-487D-341C-BD2B-E3D97E360AF1}"/>
              </a:ext>
            </a:extLst>
          </p:cNvPr>
          <p:cNvSpPr>
            <a:spLocks noGrp="1"/>
          </p:cNvSpPr>
          <p:nvPr>
            <p:ph type="body" idx="13"/>
          </p:nvPr>
        </p:nvSpPr>
        <p:spPr>
          <a:xfrm>
            <a:off x="6048375" y="-795"/>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3" name="Text Placeholder 2">
            <a:extLst>
              <a:ext uri="{FF2B5EF4-FFF2-40B4-BE49-F238E27FC236}">
                <a16:creationId xmlns:a16="http://schemas.microsoft.com/office/drawing/2014/main" id="{F4D5D79B-EC51-A964-F061-A0C382949542}"/>
              </a:ext>
            </a:extLst>
          </p:cNvPr>
          <p:cNvSpPr>
            <a:spLocks noGrp="1"/>
          </p:cNvSpPr>
          <p:nvPr>
            <p:ph type="body" idx="14"/>
          </p:nvPr>
        </p:nvSpPr>
        <p:spPr>
          <a:xfrm>
            <a:off x="1239520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4" name="Text Placeholder 2">
            <a:extLst>
              <a:ext uri="{FF2B5EF4-FFF2-40B4-BE49-F238E27FC236}">
                <a16:creationId xmlns:a16="http://schemas.microsoft.com/office/drawing/2014/main" id="{19B59E3B-5EB7-C6B5-C7AF-9EE35DFDA0F9}"/>
              </a:ext>
            </a:extLst>
          </p:cNvPr>
          <p:cNvSpPr>
            <a:spLocks noGrp="1"/>
          </p:cNvSpPr>
          <p:nvPr>
            <p:ph type="body" idx="15"/>
          </p:nvPr>
        </p:nvSpPr>
        <p:spPr>
          <a:xfrm>
            <a:off x="18443575" y="-1"/>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2" name="Text Placeholder 2">
            <a:extLst>
              <a:ext uri="{FF2B5EF4-FFF2-40B4-BE49-F238E27FC236}">
                <a16:creationId xmlns:a16="http://schemas.microsoft.com/office/drawing/2014/main" id="{DB794FF7-B030-0810-1998-75AB02A20945}"/>
              </a:ext>
            </a:extLst>
          </p:cNvPr>
          <p:cNvSpPr>
            <a:spLocks noGrp="1"/>
          </p:cNvSpPr>
          <p:nvPr>
            <p:ph type="body" idx="16"/>
          </p:nvPr>
        </p:nvSpPr>
        <p:spPr>
          <a:xfrm>
            <a:off x="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1568796421"/>
      </p:ext>
    </p:extLst>
  </p:cSld>
  <p:clrMapOvr>
    <a:masterClrMapping/>
  </p:clrMapOvr>
  <p:extLst>
    <p:ext uri="{DCECCB84-F9BA-43D5-87BE-67443E8EF086}">
      <p15:sldGuideLst xmlns:p15="http://schemas.microsoft.com/office/powerpoint/2012/main">
        <p15:guide id="1" orient="horz" pos="5215">
          <p15:clr>
            <a:srgbClr val="FBAE40"/>
          </p15:clr>
        </p15:guide>
        <p15:guide id="2" pos="7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FBDCE72-BE68-15D3-3470-A4299D0FE3A5}"/>
              </a:ext>
            </a:extLst>
          </p:cNvPr>
          <p:cNvSpPr/>
          <p:nvPr userDrawn="1"/>
        </p:nvSpPr>
        <p:spPr>
          <a:xfrm>
            <a:off x="-1" y="-795"/>
            <a:ext cx="6328611" cy="16559213"/>
          </a:xfrm>
          <a:prstGeom prst="rect">
            <a:avLst/>
          </a:prstGeom>
          <a:gradFill>
            <a:gsLst>
              <a:gs pos="25000">
                <a:srgbClr val="FFC000">
                  <a:alpha val="46000"/>
                  <a:lumMod val="76000"/>
                  <a:lumOff val="24000"/>
                </a:srgbClr>
              </a:gs>
              <a:gs pos="86000">
                <a:srgbClr val="FFC000">
                  <a:lumMod val="86000"/>
                  <a:lumOff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Placeholder 2">
            <a:extLst>
              <a:ext uri="{FF2B5EF4-FFF2-40B4-BE49-F238E27FC236}">
                <a16:creationId xmlns:a16="http://schemas.microsoft.com/office/drawing/2014/main" id="{C40C89E2-487D-341C-BD2B-E3D97E360AF1}"/>
              </a:ext>
            </a:extLst>
          </p:cNvPr>
          <p:cNvSpPr>
            <a:spLocks noGrp="1"/>
          </p:cNvSpPr>
          <p:nvPr>
            <p:ph type="body" idx="13"/>
          </p:nvPr>
        </p:nvSpPr>
        <p:spPr>
          <a:xfrm>
            <a:off x="6264942" y="-795"/>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3" name="Text Placeholder 2">
            <a:extLst>
              <a:ext uri="{FF2B5EF4-FFF2-40B4-BE49-F238E27FC236}">
                <a16:creationId xmlns:a16="http://schemas.microsoft.com/office/drawing/2014/main" id="{F4D5D79B-EC51-A964-F061-A0C382949542}"/>
              </a:ext>
            </a:extLst>
          </p:cNvPr>
          <p:cNvSpPr>
            <a:spLocks noGrp="1"/>
          </p:cNvSpPr>
          <p:nvPr>
            <p:ph type="body" idx="14"/>
          </p:nvPr>
        </p:nvSpPr>
        <p:spPr>
          <a:xfrm>
            <a:off x="1239520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4" name="Text Placeholder 2">
            <a:extLst>
              <a:ext uri="{FF2B5EF4-FFF2-40B4-BE49-F238E27FC236}">
                <a16:creationId xmlns:a16="http://schemas.microsoft.com/office/drawing/2014/main" id="{19B59E3B-5EB7-C6B5-C7AF-9EE35DFDA0F9}"/>
              </a:ext>
            </a:extLst>
          </p:cNvPr>
          <p:cNvSpPr>
            <a:spLocks noGrp="1"/>
          </p:cNvSpPr>
          <p:nvPr>
            <p:ph type="body" idx="15"/>
          </p:nvPr>
        </p:nvSpPr>
        <p:spPr>
          <a:xfrm>
            <a:off x="18443575" y="-1"/>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2" name="Text Placeholder 2">
            <a:extLst>
              <a:ext uri="{FF2B5EF4-FFF2-40B4-BE49-F238E27FC236}">
                <a16:creationId xmlns:a16="http://schemas.microsoft.com/office/drawing/2014/main" id="{DB794FF7-B030-0810-1998-75AB02A20945}"/>
              </a:ext>
            </a:extLst>
          </p:cNvPr>
          <p:cNvSpPr>
            <a:spLocks noGrp="1"/>
          </p:cNvSpPr>
          <p:nvPr>
            <p:ph type="body" idx="16"/>
          </p:nvPr>
        </p:nvSpPr>
        <p:spPr>
          <a:xfrm>
            <a:off x="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3079647934"/>
      </p:ext>
    </p:extLst>
  </p:cSld>
  <p:clrMapOvr>
    <a:masterClrMapping/>
  </p:clrMapOvr>
  <p:extLst>
    <p:ext uri="{DCECCB84-F9BA-43D5-87BE-67443E8EF086}">
      <p15:sldGuideLst xmlns:p15="http://schemas.microsoft.com/office/powerpoint/2012/main">
        <p15:guide id="1" orient="horz" pos="5215">
          <p15:clr>
            <a:srgbClr val="FBAE40"/>
          </p15:clr>
        </p15:guide>
        <p15:guide id="2" pos="7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77EDE8-6A44-4E78-98CA-2B9DA334AA73}" type="datetimeFigureOut">
              <a:rPr lang="ru-RU" smtClean="0"/>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362092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50704" y="4128309"/>
            <a:ext cx="20866894" cy="6888171"/>
          </a:xfrm>
        </p:spPr>
        <p:txBody>
          <a:bodyPr anchor="b"/>
          <a:lstStyle>
            <a:lvl1pPr>
              <a:defRPr sz="14488"/>
            </a:lvl1pPr>
          </a:lstStyle>
          <a:p>
            <a:r>
              <a:rPr lang="ru-RU"/>
              <a:t>Образец заголовка</a:t>
            </a:r>
            <a:endParaRPr lang="en-US" dirty="0"/>
          </a:p>
        </p:txBody>
      </p:sp>
      <p:sp>
        <p:nvSpPr>
          <p:cNvPr id="3" name="Text Placeholder 2"/>
          <p:cNvSpPr>
            <a:spLocks noGrp="1"/>
          </p:cNvSpPr>
          <p:nvPr>
            <p:ph type="body" idx="1"/>
          </p:nvPr>
        </p:nvSpPr>
        <p:spPr>
          <a:xfrm>
            <a:off x="13538200" y="11081645"/>
            <a:ext cx="8979398" cy="3622327"/>
          </a:xfrm>
        </p:spPr>
        <p:txBody>
          <a:bodyPr/>
          <a:lstStyle>
            <a:lvl1pPr marL="0" indent="0">
              <a:buNone/>
              <a:defRPr sz="5795">
                <a:solidFill>
                  <a:schemeClr val="tx1"/>
                </a:solidFill>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3F77EDE8-6A44-4E78-98CA-2B9DA334AA73}" type="datetimeFigureOut">
              <a:rPr lang="ru-RU" smtClean="0"/>
              <a:t>18.04.2023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463738015"/>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663303" y="4408124"/>
            <a:ext cx="10282238" cy="105066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2247959" y="4408124"/>
            <a:ext cx="10282238" cy="105066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F77EDE8-6A44-4E78-98CA-2B9DA334AA73}" type="datetimeFigureOut">
              <a:rPr lang="ru-RU" smtClean="0"/>
              <a:t>18.04.2023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281872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666454" y="881629"/>
            <a:ext cx="20866894" cy="320068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666457" y="4059308"/>
            <a:ext cx="10234983" cy="1989404"/>
          </a:xfrm>
        </p:spPr>
        <p:txBody>
          <a:bodyPr anchor="b"/>
          <a:lstStyle>
            <a:lvl1pPr marL="0" indent="0">
              <a:buNone/>
              <a:defRPr sz="5795" b="1"/>
            </a:lvl1pPr>
            <a:lvl2pPr marL="1103955" indent="0">
              <a:buNone/>
              <a:defRPr sz="4829" b="1"/>
            </a:lvl2pPr>
            <a:lvl3pPr marL="2207910" indent="0">
              <a:buNone/>
              <a:defRPr sz="4346" b="1"/>
            </a:lvl3pPr>
            <a:lvl4pPr marL="3311865" indent="0">
              <a:buNone/>
              <a:defRPr sz="3863" b="1"/>
            </a:lvl4pPr>
            <a:lvl5pPr marL="4415820" indent="0">
              <a:buNone/>
              <a:defRPr sz="3863" b="1"/>
            </a:lvl5pPr>
            <a:lvl6pPr marL="5519776" indent="0">
              <a:buNone/>
              <a:defRPr sz="3863" b="1"/>
            </a:lvl6pPr>
            <a:lvl7pPr marL="6623731" indent="0">
              <a:buNone/>
              <a:defRPr sz="3863" b="1"/>
            </a:lvl7pPr>
            <a:lvl8pPr marL="7727686" indent="0">
              <a:buNone/>
              <a:defRPr sz="3863" b="1"/>
            </a:lvl8pPr>
            <a:lvl9pPr marL="8831641" indent="0">
              <a:buNone/>
              <a:defRPr sz="3863" b="1"/>
            </a:lvl9pPr>
          </a:lstStyle>
          <a:p>
            <a:pPr lvl="0"/>
            <a:r>
              <a:rPr lang="ru-RU"/>
              <a:t>Образец текста</a:t>
            </a:r>
          </a:p>
        </p:txBody>
      </p:sp>
      <p:sp>
        <p:nvSpPr>
          <p:cNvPr id="4" name="Content Placeholder 3"/>
          <p:cNvSpPr>
            <a:spLocks noGrp="1"/>
          </p:cNvSpPr>
          <p:nvPr>
            <p:ph sz="half" idx="2"/>
          </p:nvPr>
        </p:nvSpPr>
        <p:spPr>
          <a:xfrm>
            <a:off x="1666457" y="6048713"/>
            <a:ext cx="10234983" cy="889674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2247961" y="4059308"/>
            <a:ext cx="10285389" cy="1989404"/>
          </a:xfrm>
        </p:spPr>
        <p:txBody>
          <a:bodyPr anchor="b"/>
          <a:lstStyle>
            <a:lvl1pPr marL="0" indent="0">
              <a:buNone/>
              <a:defRPr sz="5795" b="1"/>
            </a:lvl1pPr>
            <a:lvl2pPr marL="1103955" indent="0">
              <a:buNone/>
              <a:defRPr sz="4829" b="1"/>
            </a:lvl2pPr>
            <a:lvl3pPr marL="2207910" indent="0">
              <a:buNone/>
              <a:defRPr sz="4346" b="1"/>
            </a:lvl3pPr>
            <a:lvl4pPr marL="3311865" indent="0">
              <a:buNone/>
              <a:defRPr sz="3863" b="1"/>
            </a:lvl4pPr>
            <a:lvl5pPr marL="4415820" indent="0">
              <a:buNone/>
              <a:defRPr sz="3863" b="1"/>
            </a:lvl5pPr>
            <a:lvl6pPr marL="5519776" indent="0">
              <a:buNone/>
              <a:defRPr sz="3863" b="1"/>
            </a:lvl6pPr>
            <a:lvl7pPr marL="6623731" indent="0">
              <a:buNone/>
              <a:defRPr sz="3863" b="1"/>
            </a:lvl7pPr>
            <a:lvl8pPr marL="7727686" indent="0">
              <a:buNone/>
              <a:defRPr sz="3863" b="1"/>
            </a:lvl8pPr>
            <a:lvl9pPr marL="8831641" indent="0">
              <a:buNone/>
              <a:defRPr sz="3863" b="1"/>
            </a:lvl9pPr>
          </a:lstStyle>
          <a:p>
            <a:pPr lvl="0"/>
            <a:r>
              <a:rPr lang="ru-RU"/>
              <a:t>Образец текста</a:t>
            </a:r>
          </a:p>
        </p:txBody>
      </p:sp>
      <p:sp>
        <p:nvSpPr>
          <p:cNvPr id="6" name="Content Placeholder 5"/>
          <p:cNvSpPr>
            <a:spLocks noGrp="1"/>
          </p:cNvSpPr>
          <p:nvPr>
            <p:ph sz="quarter" idx="4"/>
          </p:nvPr>
        </p:nvSpPr>
        <p:spPr>
          <a:xfrm>
            <a:off x="12247961" y="6048713"/>
            <a:ext cx="10285389" cy="889674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77EDE8-6A44-4E78-98CA-2B9DA334AA73}" type="datetimeFigureOut">
              <a:rPr lang="ru-RU" smtClean="0"/>
              <a:t>18.04.2023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2278197606"/>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F77EDE8-6A44-4E78-98CA-2B9DA334AA73}" type="datetimeFigureOut">
              <a:rPr lang="ru-RU" smtClean="0"/>
              <a:t>18.04.2023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704269200"/>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7EDE8-6A44-4E78-98CA-2B9DA334AA73}" type="datetimeFigureOut">
              <a:rPr lang="ru-RU" smtClean="0"/>
              <a:t>18.04.2023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272838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303" y="881629"/>
            <a:ext cx="20866894" cy="320068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63303" y="4408124"/>
            <a:ext cx="20866894" cy="105066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663303" y="15347941"/>
            <a:ext cx="5443538" cy="881625"/>
          </a:xfrm>
          <a:prstGeom prst="rect">
            <a:avLst/>
          </a:prstGeom>
        </p:spPr>
        <p:txBody>
          <a:bodyPr vert="horz" lIns="91440" tIns="45720" rIns="91440" bIns="45720" rtlCol="0" anchor="ctr"/>
          <a:lstStyle>
            <a:lvl1pPr algn="l">
              <a:defRPr sz="2898">
                <a:solidFill>
                  <a:schemeClr val="tx1">
                    <a:tint val="75000"/>
                  </a:schemeClr>
                </a:solidFill>
              </a:defRPr>
            </a:lvl1pPr>
          </a:lstStyle>
          <a:p>
            <a:fld id="{3F77EDE8-6A44-4E78-98CA-2B9DA334AA73}" type="datetimeFigureOut">
              <a:rPr lang="ru-RU" smtClean="0"/>
              <a:t>18.04.2023</a:t>
            </a:fld>
            <a:endParaRPr lang="ru-RU"/>
          </a:p>
        </p:txBody>
      </p:sp>
      <p:sp>
        <p:nvSpPr>
          <p:cNvPr id="5" name="Footer Placeholder 4"/>
          <p:cNvSpPr>
            <a:spLocks noGrp="1"/>
          </p:cNvSpPr>
          <p:nvPr>
            <p:ph type="ftr" sz="quarter" idx="3"/>
          </p:nvPr>
        </p:nvSpPr>
        <p:spPr>
          <a:xfrm>
            <a:off x="8014097" y="15347941"/>
            <a:ext cx="8165306" cy="881625"/>
          </a:xfrm>
          <a:prstGeom prst="rect">
            <a:avLst/>
          </a:prstGeom>
        </p:spPr>
        <p:txBody>
          <a:bodyPr vert="horz" lIns="91440" tIns="45720" rIns="91440" bIns="45720" rtlCol="0" anchor="ctr"/>
          <a:lstStyle>
            <a:lvl1pPr algn="ctr">
              <a:defRPr sz="2898">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7086659" y="15347941"/>
            <a:ext cx="5443538" cy="881625"/>
          </a:xfrm>
          <a:prstGeom prst="rect">
            <a:avLst/>
          </a:prstGeom>
        </p:spPr>
        <p:txBody>
          <a:bodyPr vert="horz" lIns="91440" tIns="45720" rIns="91440" bIns="45720" rtlCol="0" anchor="ctr"/>
          <a:lstStyle>
            <a:lvl1pPr algn="r">
              <a:defRPr sz="2898">
                <a:solidFill>
                  <a:schemeClr val="tx1">
                    <a:tint val="75000"/>
                  </a:schemeClr>
                </a:solidFill>
              </a:defRPr>
            </a:lvl1pPr>
          </a:lstStyle>
          <a:p>
            <a:fld id="{A4FDC7F2-CDB1-4181-A78D-8D767819AC30}" type="slidenum">
              <a:rPr lang="ru-RU" smtClean="0"/>
              <a:t>‹#›</a:t>
            </a:fld>
            <a:endParaRPr lang="ru-RU"/>
          </a:p>
        </p:txBody>
      </p:sp>
    </p:spTree>
    <p:extLst>
      <p:ext uri="{BB962C8B-B14F-4D97-AF65-F5344CB8AC3E}">
        <p14:creationId xmlns:p14="http://schemas.microsoft.com/office/powerpoint/2010/main" val="705910030"/>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08"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2207910" rtl="0" eaLnBrk="1" latinLnBrk="0" hangingPunct="1">
        <a:lnSpc>
          <a:spcPct val="90000"/>
        </a:lnSpc>
        <a:spcBef>
          <a:spcPct val="0"/>
        </a:spcBef>
        <a:buNone/>
        <a:defRPr sz="10624" kern="1200">
          <a:solidFill>
            <a:schemeClr val="tx1"/>
          </a:solidFill>
          <a:latin typeface="+mj-lt"/>
          <a:ea typeface="+mj-ea"/>
          <a:cs typeface="+mj-cs"/>
        </a:defRPr>
      </a:lvl1pPr>
    </p:titleStyle>
    <p:bodyStyle>
      <a:lvl1pPr marL="551978" indent="-551978" algn="l" defTabSz="2207910" rtl="0" eaLnBrk="1" latinLnBrk="0" hangingPunct="1">
        <a:lnSpc>
          <a:spcPct val="90000"/>
        </a:lnSpc>
        <a:spcBef>
          <a:spcPts val="2415"/>
        </a:spcBef>
        <a:buFont typeface="Arial" panose="020B0604020202020204" pitchFamily="34" charset="0"/>
        <a:buChar char="•"/>
        <a:defRPr sz="6761" kern="1200">
          <a:solidFill>
            <a:schemeClr val="tx1"/>
          </a:solidFill>
          <a:latin typeface="+mn-lt"/>
          <a:ea typeface="+mn-ea"/>
          <a:cs typeface="+mn-cs"/>
        </a:defRPr>
      </a:lvl1pPr>
      <a:lvl2pPr marL="1655933" indent="-551978" algn="l" defTabSz="2207910" rtl="0" eaLnBrk="1" latinLnBrk="0" hangingPunct="1">
        <a:lnSpc>
          <a:spcPct val="90000"/>
        </a:lnSpc>
        <a:spcBef>
          <a:spcPts val="1207"/>
        </a:spcBef>
        <a:buFont typeface="Arial" panose="020B0604020202020204" pitchFamily="34" charset="0"/>
        <a:buChar char="•"/>
        <a:defRPr sz="5795" kern="1200">
          <a:solidFill>
            <a:schemeClr val="tx1"/>
          </a:solidFill>
          <a:latin typeface="+mn-lt"/>
          <a:ea typeface="+mn-ea"/>
          <a:cs typeface="+mn-cs"/>
        </a:defRPr>
      </a:lvl2pPr>
      <a:lvl3pPr marL="2759888" indent="-551978" algn="l" defTabSz="2207910" rtl="0" eaLnBrk="1" latinLnBrk="0" hangingPunct="1">
        <a:lnSpc>
          <a:spcPct val="90000"/>
        </a:lnSpc>
        <a:spcBef>
          <a:spcPts val="1207"/>
        </a:spcBef>
        <a:buFont typeface="Arial" panose="020B0604020202020204" pitchFamily="34" charset="0"/>
        <a:buChar char="•"/>
        <a:defRPr sz="4829" kern="1200">
          <a:solidFill>
            <a:schemeClr val="tx1"/>
          </a:solidFill>
          <a:latin typeface="+mn-lt"/>
          <a:ea typeface="+mn-ea"/>
          <a:cs typeface="+mn-cs"/>
        </a:defRPr>
      </a:lvl3pPr>
      <a:lvl4pPr marL="386384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4pPr>
      <a:lvl5pPr marL="496779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5pPr>
      <a:lvl6pPr marL="607175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6pPr>
      <a:lvl7pPr marL="717570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7pPr>
      <a:lvl8pPr marL="827966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8pPr>
      <a:lvl9pPr marL="9383619"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9pPr>
    </p:bodyStyle>
    <p:otherStyle>
      <a:defPPr>
        <a:defRPr lang="en-US"/>
      </a:defPPr>
      <a:lvl1pPr marL="0" algn="l" defTabSz="2207910" rtl="0" eaLnBrk="1" latinLnBrk="0" hangingPunct="1">
        <a:defRPr sz="4346" kern="1200">
          <a:solidFill>
            <a:schemeClr val="tx1"/>
          </a:solidFill>
          <a:latin typeface="+mn-lt"/>
          <a:ea typeface="+mn-ea"/>
          <a:cs typeface="+mn-cs"/>
        </a:defRPr>
      </a:lvl1pPr>
      <a:lvl2pPr marL="1103955" algn="l" defTabSz="2207910" rtl="0" eaLnBrk="1" latinLnBrk="0" hangingPunct="1">
        <a:defRPr sz="4346" kern="1200">
          <a:solidFill>
            <a:schemeClr val="tx1"/>
          </a:solidFill>
          <a:latin typeface="+mn-lt"/>
          <a:ea typeface="+mn-ea"/>
          <a:cs typeface="+mn-cs"/>
        </a:defRPr>
      </a:lvl2pPr>
      <a:lvl3pPr marL="2207910" algn="l" defTabSz="2207910" rtl="0" eaLnBrk="1" latinLnBrk="0" hangingPunct="1">
        <a:defRPr sz="4346" kern="1200">
          <a:solidFill>
            <a:schemeClr val="tx1"/>
          </a:solidFill>
          <a:latin typeface="+mn-lt"/>
          <a:ea typeface="+mn-ea"/>
          <a:cs typeface="+mn-cs"/>
        </a:defRPr>
      </a:lvl3pPr>
      <a:lvl4pPr marL="3311865" algn="l" defTabSz="2207910" rtl="0" eaLnBrk="1" latinLnBrk="0" hangingPunct="1">
        <a:defRPr sz="4346" kern="1200">
          <a:solidFill>
            <a:schemeClr val="tx1"/>
          </a:solidFill>
          <a:latin typeface="+mn-lt"/>
          <a:ea typeface="+mn-ea"/>
          <a:cs typeface="+mn-cs"/>
        </a:defRPr>
      </a:lvl4pPr>
      <a:lvl5pPr marL="4415820" algn="l" defTabSz="2207910" rtl="0" eaLnBrk="1" latinLnBrk="0" hangingPunct="1">
        <a:defRPr sz="4346" kern="1200">
          <a:solidFill>
            <a:schemeClr val="tx1"/>
          </a:solidFill>
          <a:latin typeface="+mn-lt"/>
          <a:ea typeface="+mn-ea"/>
          <a:cs typeface="+mn-cs"/>
        </a:defRPr>
      </a:lvl5pPr>
      <a:lvl6pPr marL="5519776" algn="l" defTabSz="2207910" rtl="0" eaLnBrk="1" latinLnBrk="0" hangingPunct="1">
        <a:defRPr sz="4346" kern="1200">
          <a:solidFill>
            <a:schemeClr val="tx1"/>
          </a:solidFill>
          <a:latin typeface="+mn-lt"/>
          <a:ea typeface="+mn-ea"/>
          <a:cs typeface="+mn-cs"/>
        </a:defRPr>
      </a:lvl6pPr>
      <a:lvl7pPr marL="6623731" algn="l" defTabSz="2207910" rtl="0" eaLnBrk="1" latinLnBrk="0" hangingPunct="1">
        <a:defRPr sz="4346" kern="1200">
          <a:solidFill>
            <a:schemeClr val="tx1"/>
          </a:solidFill>
          <a:latin typeface="+mn-lt"/>
          <a:ea typeface="+mn-ea"/>
          <a:cs typeface="+mn-cs"/>
        </a:defRPr>
      </a:lvl7pPr>
      <a:lvl8pPr marL="7727686" algn="l" defTabSz="2207910" rtl="0" eaLnBrk="1" latinLnBrk="0" hangingPunct="1">
        <a:defRPr sz="4346" kern="1200">
          <a:solidFill>
            <a:schemeClr val="tx1"/>
          </a:solidFill>
          <a:latin typeface="+mn-lt"/>
          <a:ea typeface="+mn-ea"/>
          <a:cs typeface="+mn-cs"/>
        </a:defRPr>
      </a:lvl8pPr>
      <a:lvl9pPr marL="8831641" algn="l" defTabSz="2207910" rtl="0" eaLnBrk="1" latinLnBrk="0" hangingPunct="1">
        <a:defRPr sz="43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15" userDrawn="1">
          <p15:clr>
            <a:srgbClr val="F26B43"/>
          </p15:clr>
        </p15:guide>
        <p15:guide id="2" pos="76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ompliance@euro-service.ru" TargetMode="Externa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euro-service.ru/" TargetMode="External"/><Relationship Id="rId3" Type="http://schemas.openxmlformats.org/officeDocument/2006/relationships/image" Target="../media/image5.jpeg"/><Relationship Id="rId7" Type="http://schemas.openxmlformats.org/officeDocument/2006/relationships/hyperlink" Target="mailto:info@euro-service.ru" TargetMode="External"/><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hyperlink" Target="mailto:compliance@euro-service.ru" TargetMode="External"/><Relationship Id="rId5" Type="http://schemas.openxmlformats.org/officeDocument/2006/relationships/hyperlink" Target="mailto:zinyaeva.ua@euro-service.ru" TargetMode="External"/><Relationship Id="rId4" Type="http://schemas.openxmlformats.org/officeDocument/2006/relationships/hyperlink" Target="mailto:fedotkina@euro-service.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compliance@euro-service.ru" TargetMode="External"/><Relationship Id="rId4" Type="http://schemas.openxmlformats.org/officeDocument/2006/relationships/hyperlink" Target="http://www.euro-service.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main?base=LAW;n=117159;fld=134;dst=100059"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consultantplus://offline/main?base=LAW;n=117159;fld=134;dst=10006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21A22C-B0C9-0DC5-533C-13E9F089BBC9}"/>
              </a:ext>
            </a:extLst>
          </p:cNvPr>
          <p:cNvSpPr txBox="1"/>
          <p:nvPr/>
        </p:nvSpPr>
        <p:spPr>
          <a:xfrm>
            <a:off x="15970102" y="12036057"/>
            <a:ext cx="7093096" cy="1077218"/>
          </a:xfrm>
          <a:prstGeom prst="rect">
            <a:avLst/>
          </a:prstGeom>
          <a:noFill/>
        </p:spPr>
        <p:txBody>
          <a:bodyPr wrap="none" rtlCol="0">
            <a:spAutoFit/>
          </a:bodyPr>
          <a:lstStyle/>
          <a:p>
            <a:r>
              <a:rPr lang="ru-RU" sz="3100" b="1" dirty="0">
                <a:solidFill>
                  <a:schemeClr val="accent1">
                    <a:lumMod val="50000"/>
                  </a:schemeClr>
                </a:solidFill>
                <a:latin typeface="Arial" panose="020B0604020202020204" pitchFamily="34" charset="0"/>
                <a:cs typeface="Arial" panose="020B0604020202020204" pitchFamily="34" charset="0"/>
              </a:rPr>
              <a:t>Дата утверждения 21.08.2019 года</a:t>
            </a:r>
          </a:p>
          <a:p>
            <a:pPr algn="ctr"/>
            <a:r>
              <a:rPr lang="ru-RU" sz="3100" b="1" dirty="0">
                <a:solidFill>
                  <a:schemeClr val="accent1">
                    <a:lumMod val="50000"/>
                  </a:schemeClr>
                </a:solidFill>
                <a:latin typeface="Arial" panose="020B0604020202020204" pitchFamily="34" charset="0"/>
                <a:cs typeface="Arial" panose="020B0604020202020204" pitchFamily="34" charset="0"/>
              </a:rPr>
              <a:t>Редакция №3</a:t>
            </a:r>
          </a:p>
        </p:txBody>
      </p:sp>
      <p:sp>
        <p:nvSpPr>
          <p:cNvPr id="3" name="Прямоугольник 2">
            <a:extLst>
              <a:ext uri="{FF2B5EF4-FFF2-40B4-BE49-F238E27FC236}">
                <a16:creationId xmlns:a16="http://schemas.microsoft.com/office/drawing/2014/main" id="{2DE19252-CD88-B3BB-6C84-9A92E527BA7F}"/>
              </a:ext>
            </a:extLst>
          </p:cNvPr>
          <p:cNvSpPr/>
          <p:nvPr/>
        </p:nvSpPr>
        <p:spPr>
          <a:xfrm>
            <a:off x="15970102" y="11143300"/>
            <a:ext cx="325812" cy="63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193500" cy="16524597"/>
          </a:xfrm>
          <a:prstGeom prst="rect">
            <a:avLst/>
          </a:prstGeom>
        </p:spPr>
      </p:pic>
      <p:sp>
        <p:nvSpPr>
          <p:cNvPr id="4" name="TextBox 3">
            <a:extLst>
              <a:ext uri="{FF2B5EF4-FFF2-40B4-BE49-F238E27FC236}">
                <a16:creationId xmlns:a16="http://schemas.microsoft.com/office/drawing/2014/main" id="{68EDF03E-6F7E-BCE9-8802-27B9126CAB2D}"/>
              </a:ext>
            </a:extLst>
          </p:cNvPr>
          <p:cNvSpPr txBox="1"/>
          <p:nvPr/>
        </p:nvSpPr>
        <p:spPr>
          <a:xfrm>
            <a:off x="15790987" y="12036056"/>
            <a:ext cx="7272211" cy="1077218"/>
          </a:xfrm>
          <a:prstGeom prst="rect">
            <a:avLst/>
          </a:prstGeom>
          <a:solidFill>
            <a:schemeClr val="bg1"/>
          </a:solidFill>
        </p:spPr>
        <p:txBody>
          <a:bodyPr wrap="square" rtlCol="0">
            <a:spAutoFit/>
          </a:bodyPr>
          <a:lstStyle/>
          <a:p>
            <a:pPr algn="ctr"/>
            <a:r>
              <a:rPr lang="ru-RU" sz="3200" b="1" dirty="0">
                <a:solidFill>
                  <a:srgbClr val="6E7A81"/>
                </a:solidFill>
                <a:latin typeface="Arial" panose="020B0604020202020204" pitchFamily="34" charset="0"/>
                <a:cs typeface="Arial" panose="020B0604020202020204" pitchFamily="34" charset="0"/>
              </a:rPr>
              <a:t>Д</a:t>
            </a:r>
            <a:r>
              <a:rPr lang="ru-RU" sz="3200" b="1">
                <a:solidFill>
                  <a:srgbClr val="6E7A81"/>
                </a:solidFill>
                <a:latin typeface="Arial" panose="020B0604020202020204" pitchFamily="34" charset="0"/>
                <a:cs typeface="Arial" panose="020B0604020202020204" pitchFamily="34" charset="0"/>
              </a:rPr>
              <a:t>ата </a:t>
            </a:r>
            <a:r>
              <a:rPr lang="ru-RU" sz="3200" b="1" dirty="0">
                <a:solidFill>
                  <a:srgbClr val="6E7A81"/>
                </a:solidFill>
                <a:latin typeface="Arial" panose="020B0604020202020204" pitchFamily="34" charset="0"/>
                <a:cs typeface="Arial" panose="020B0604020202020204" pitchFamily="34" charset="0"/>
              </a:rPr>
              <a:t>утверждения 07.04.2023 года </a:t>
            </a:r>
          </a:p>
          <a:p>
            <a:pPr algn="ctr"/>
            <a:r>
              <a:rPr lang="ru-RU" sz="3200" b="1" dirty="0">
                <a:solidFill>
                  <a:srgbClr val="6E7A81"/>
                </a:solidFill>
                <a:latin typeface="Arial" panose="020B0604020202020204" pitchFamily="34" charset="0"/>
                <a:cs typeface="Arial" panose="020B0604020202020204" pitchFamily="34" charset="0"/>
              </a:rPr>
              <a:t>Редакция №4</a:t>
            </a:r>
          </a:p>
        </p:txBody>
      </p:sp>
      <p:sp>
        <p:nvSpPr>
          <p:cNvPr id="7" name="TextBox 6">
            <a:extLst>
              <a:ext uri="{FF2B5EF4-FFF2-40B4-BE49-F238E27FC236}">
                <a16:creationId xmlns:a16="http://schemas.microsoft.com/office/drawing/2014/main" id="{6011EDDB-5B36-626B-7AA5-A9E6F2352C1F}"/>
              </a:ext>
            </a:extLst>
          </p:cNvPr>
          <p:cNvSpPr txBox="1"/>
          <p:nvPr/>
        </p:nvSpPr>
        <p:spPr>
          <a:xfrm>
            <a:off x="16646491" y="14434363"/>
            <a:ext cx="3576989" cy="338554"/>
          </a:xfrm>
          <a:prstGeom prst="rect">
            <a:avLst/>
          </a:prstGeom>
          <a:solidFill>
            <a:srgbClr val="C9D4DB"/>
          </a:solidFill>
        </p:spPr>
        <p:txBody>
          <a:bodyPr wrap="square">
            <a:spAutoFit/>
          </a:bodyPr>
          <a:lstStyle/>
          <a:p>
            <a:r>
              <a:rPr lang="ru-RU" sz="1600" dirty="0">
                <a:solidFill>
                  <a:srgbClr val="1A054F"/>
                </a:solidFill>
                <a:latin typeface="Arial Narrow" panose="020B0606020202030204" pitchFamily="34" charset="0"/>
                <a:ea typeface="Times"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compliance@euro-service.ru</a:t>
            </a:r>
            <a:endParaRPr lang="ru-RU" sz="1600" dirty="0">
              <a:solidFill>
                <a:srgbClr val="1A054F"/>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D152D97A-C013-AD3B-0725-E0A7EFF12AB5}"/>
              </a:ext>
            </a:extLst>
          </p:cNvPr>
          <p:cNvSpPr txBox="1"/>
          <p:nvPr/>
        </p:nvSpPr>
        <p:spPr>
          <a:xfrm>
            <a:off x="15970102" y="14728675"/>
            <a:ext cx="3576989" cy="338554"/>
          </a:xfrm>
          <a:prstGeom prst="rect">
            <a:avLst/>
          </a:prstGeom>
          <a:solidFill>
            <a:srgbClr val="C9D4DB"/>
          </a:solidFill>
        </p:spPr>
        <p:txBody>
          <a:bodyPr wrap="square">
            <a:spAutoFit/>
          </a:bodyPr>
          <a:lstStyle/>
          <a:p>
            <a:r>
              <a:rPr lang="en-US" sz="1600" dirty="0">
                <a:solidFill>
                  <a:srgbClr val="FF0000"/>
                </a:solidFill>
                <a:latin typeface="Arial Narrow" panose="020B0606020202030204" pitchFamily="34" charset="0"/>
                <a:ea typeface="Times" panose="02020603050405020304" pitchFamily="18" charset="0"/>
                <a:cs typeface="Arial" panose="020B0604020202020204" pitchFamily="34" charset="0"/>
              </a:rPr>
              <a:t>www.euro-service.ru</a:t>
            </a:r>
            <a:endParaRPr lang="ru-RU" sz="1600" dirty="0">
              <a:solidFill>
                <a:srgbClr val="FF0000"/>
              </a:solidFill>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053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FB65E49-D62D-E313-89A9-97BCF86FB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8102" y="-1"/>
            <a:ext cx="6375398" cy="16559214"/>
          </a:xfrm>
          <a:prstGeom prst="rect">
            <a:avLst/>
          </a:prstGeom>
        </p:spPr>
      </p:pic>
      <p:sp>
        <p:nvSpPr>
          <p:cNvPr id="6" name="Текст 5">
            <a:extLst>
              <a:ext uri="{FF2B5EF4-FFF2-40B4-BE49-F238E27FC236}">
                <a16:creationId xmlns:a16="http://schemas.microsoft.com/office/drawing/2014/main" id="{643A4557-1D29-0FF9-1BF2-7C641D4F2691}"/>
              </a:ext>
            </a:extLst>
          </p:cNvPr>
          <p:cNvSpPr>
            <a:spLocks noGrp="1"/>
          </p:cNvSpPr>
          <p:nvPr>
            <p:ph type="body" idx="13"/>
          </p:nvPr>
        </p:nvSpPr>
        <p:spPr>
          <a:xfrm>
            <a:off x="6375400" y="1473200"/>
            <a:ext cx="5461000" cy="13875656"/>
          </a:xfrm>
        </p:spPr>
        <p:txBody>
          <a:bodyPr>
            <a:normAutofit/>
          </a:bodyPr>
          <a:lstStyle/>
          <a:p>
            <a:pPr marL="0" lvl="1" algn="just">
              <a:lnSpc>
                <a:spcPct val="100000"/>
              </a:lnSpc>
              <a:spcBef>
                <a:spcPts val="0"/>
              </a:spcBef>
              <a:tabLst>
                <a:tab pos="457200" algn="l"/>
              </a:tabLst>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профессиональной деятельности которых является охрана здоровья граждан. Предметом профессиональной деятельности которых являются фармацевтические продукты и которые в процессе своей профессиональной деятельности имеют право назначать, рекомендовать, приобретать или применять лекарственные средства и медицинские изделия.</a:t>
            </a:r>
          </a:p>
          <a:p>
            <a:pPr algn="just">
              <a:spcBef>
                <a:spcPts val="0"/>
              </a:spcBef>
            </a:pPr>
            <a:r>
              <a:rPr lang="ru-RU" sz="1400" dirty="0">
                <a:effectLst/>
                <a:ea typeface="Times New Roman" panose="02020603050405020304" pitchFamily="18" charset="0"/>
              </a:rPr>
              <a:t>Сотрудничество Компании со специалистами системы здравоохранения не должно иметь следствием конфликт интересов у таких специалистов, в частности, между их профессиональными обязанностями и экономическими интересами. В том числе, такого конфликта не должно возникать при назначении лекарственного средства медицинским работником и при рекомендации лекарственного средства фармацевтическим работником.</a:t>
            </a:r>
          </a:p>
          <a:p>
            <a:pPr algn="just">
              <a:spcBef>
                <a:spcPts val="0"/>
              </a:spcBef>
            </a:pPr>
            <a:r>
              <a:rPr lang="ru-RU" sz="1400" dirty="0">
                <a:effectLst/>
                <a:ea typeface="Times New Roman" panose="02020603050405020304" pitchFamily="18" charset="0"/>
              </a:rPr>
              <a:t> </a:t>
            </a:r>
          </a:p>
          <a:p>
            <a:pPr algn="just">
              <a:spcBef>
                <a:spcPts val="0"/>
              </a:spcBef>
            </a:pPr>
            <a:r>
              <a:rPr lang="ru-RU" sz="1400" dirty="0">
                <a:effectLst/>
                <a:ea typeface="Times New Roman" panose="02020603050405020304" pitchFamily="18" charset="0"/>
              </a:rPr>
              <a:t>Взаимодействие Компании со специалистами системы здравоохранения, по сути, является профессиональным и имеет своей целью упрощение процесса обмена информацией по вопросам безопасности, медицины или науки, которые направлены на улучшение качества лечения.</a:t>
            </a:r>
          </a:p>
          <a:p>
            <a:pPr algn="just">
              <a:spcBef>
                <a:spcPts val="0"/>
              </a:spcBef>
            </a:pPr>
            <a:r>
              <a:rPr lang="ru-RU" sz="1400" dirty="0">
                <a:effectLst/>
                <a:ea typeface="Times New Roman" panose="02020603050405020304" pitchFamily="18" charset="0"/>
              </a:rPr>
              <a:t> </a:t>
            </a:r>
          </a:p>
          <a:p>
            <a:pPr algn="just">
              <a:spcBef>
                <a:spcPts val="0"/>
              </a:spcBef>
            </a:pPr>
            <a:r>
              <a:rPr lang="ru-RU" sz="1400" dirty="0">
                <a:effectLst/>
                <a:ea typeface="Times New Roman" panose="02020603050405020304" pitchFamily="18" charset="0"/>
              </a:rPr>
              <a:t>Для обеспечения гарантий уделения соответствующего внимания вопросам обучения и обмена данными по безопасности, а также для предупреждения нарушения этики не допускается предлагать, обещать, предоставлять или передавать специалистам системы здравоохранения вознаграждение или любые иные материальные выгоды в любой форме за назначение или рекомендацию пациентам определенных лекарственных средств и/или медицинских изделий.</a:t>
            </a:r>
          </a:p>
          <a:p>
            <a:pPr algn="just">
              <a:spcBef>
                <a:spcPts val="0"/>
              </a:spcBef>
            </a:pPr>
            <a:r>
              <a:rPr lang="ru-RU" sz="1400" dirty="0">
                <a:effectLst/>
                <a:ea typeface="Times New Roman" panose="02020603050405020304" pitchFamily="18" charset="0"/>
              </a:rPr>
              <a:t> </a:t>
            </a:r>
          </a:p>
          <a:p>
            <a:pPr algn="just">
              <a:spcBef>
                <a:spcPts val="0"/>
              </a:spcBef>
            </a:pPr>
            <a:r>
              <a:rPr lang="ru-RU" sz="1400" dirty="0">
                <a:effectLst/>
                <a:ea typeface="Times New Roman" panose="02020603050405020304" pitchFamily="18" charset="0"/>
              </a:rPr>
              <a:t>Любой факт взаимодействия со специалистом системы здравоохранения подлежит тщательному рассмотрению на предмет соблюдения положений местного законодательства. Вознаграждение специалистам системы здравоохранения ни в коем случае не должно зависеть от количества выписанных по рецептам лекарственных средств и/или медицинских изделий или от уровня продаж указанных лекарственных средств и/или медицинских изделий.</a:t>
            </a:r>
          </a:p>
          <a:p>
            <a:pPr algn="just">
              <a:spcBef>
                <a:spcPts val="0"/>
              </a:spcBef>
            </a:pPr>
            <a:r>
              <a:rPr lang="ru-RU" sz="1400" dirty="0">
                <a:effectLst/>
                <a:ea typeface="Times New Roman" panose="02020603050405020304" pitchFamily="18" charset="0"/>
              </a:rPr>
              <a:t>Цель и основное назначение всех симпозиумов, конгрессов и других собраний профессионального, научного или маркетингового характера для специалистов системы здравоохранения, организуемых и/или финансируемых Компанией, должны состоять исключительно в обеспечении их информацией, касающейся вопросов безопасности, науки или образования.</a:t>
            </a:r>
          </a:p>
          <a:p>
            <a:pPr algn="just">
              <a:spcBef>
                <a:spcPts val="0"/>
              </a:spcBef>
              <a:tabLst>
                <a:tab pos="457200" algn="l"/>
              </a:tabLst>
            </a:pPr>
            <a:r>
              <a:rPr lang="ru-RU" sz="1400" b="1" dirty="0">
                <a:solidFill>
                  <a:srgbClr val="00B050"/>
                </a:solidFill>
                <a:effectLst/>
                <a:ea typeface="Times New Roman" panose="02020603050405020304" pitchFamily="18" charset="0"/>
              </a:rPr>
              <a:t> </a:t>
            </a:r>
            <a:endParaRPr lang="ru-RU" sz="1400" dirty="0">
              <a:effectLst/>
              <a:ea typeface="Times New Roman" panose="02020603050405020304" pitchFamily="18" charset="0"/>
            </a:endParaRPr>
          </a:p>
          <a:p>
            <a:pPr marL="0" lvl="1" algn="just">
              <a:lnSpc>
                <a:spcPct val="100000"/>
              </a:lnSpc>
              <a:spcBef>
                <a:spcPts val="0"/>
              </a:spcBef>
              <a:tabLst>
                <a:tab pos="457200" algn="l"/>
              </a:tabLst>
            </a:pPr>
            <a:r>
              <a:rPr lang="ru-RU"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 Политическая и общественная деятельность.</a:t>
            </a:r>
            <a:endParaRPr lang="ru-RU" sz="14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Во всех мероприятиях, касающихся бизнеса, сотрудника Компании должны соблюдать политический нейтралитет.</a:t>
            </a:r>
          </a:p>
          <a:p>
            <a:pPr algn="just">
              <a:spcBef>
                <a:spcPts val="0"/>
              </a:spcBef>
            </a:pPr>
            <a:r>
              <a:rPr lang="ru-RU" sz="1400" dirty="0">
                <a:effectLst/>
                <a:ea typeface="Times New Roman" panose="02020603050405020304" pitchFamily="18" charset="0"/>
              </a:rPr>
              <a:t>При этом, взаимодействие с общественными организациями является важным и необходимым элементом бизнеса. Любое подобное взаимодействие должно осуществляться в соответствии с законом и в интересах Компании.</a:t>
            </a:r>
          </a:p>
          <a:p>
            <a:pPr algn="just">
              <a:spcBef>
                <a:spcPts val="0"/>
              </a:spcBef>
            </a:pPr>
            <a:r>
              <a:rPr lang="ru-RU" sz="1400" dirty="0">
                <a:effectLst/>
                <a:ea typeface="Times New Roman" panose="02020603050405020304" pitchFamily="18" charset="0"/>
              </a:rPr>
              <a:t>Компания признает право своих работников на участие в политической и общественной деятельности в качестве частных лиц. Однако, работники Компании должны гарантировать, что их личные взгляды и мнения не могут быть интерпретированы как взгляды и мнения Компании.</a:t>
            </a:r>
          </a:p>
          <a:p>
            <a:pPr algn="just">
              <a:spcBef>
                <a:spcPts val="0"/>
              </a:spcBef>
            </a:pPr>
            <a:endParaRPr lang="ru-RU" sz="1400" dirty="0">
              <a:effectLst/>
              <a:ea typeface="Times New Roman" panose="02020603050405020304" pitchFamily="18" charset="0"/>
            </a:endParaRPr>
          </a:p>
          <a:p>
            <a:pPr marL="0" lvl="1" algn="just">
              <a:lnSpc>
                <a:spcPct val="100000"/>
              </a:lnSpc>
              <a:spcBef>
                <a:spcPts val="0"/>
              </a:spcBef>
              <a:tabLst>
                <a:tab pos="457200" algn="l"/>
              </a:tabLst>
            </a:pP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ru-RU" sz="1400" dirty="0"/>
          </a:p>
        </p:txBody>
      </p:sp>
      <p:sp>
        <p:nvSpPr>
          <p:cNvPr id="7" name="Текст 6">
            <a:extLst>
              <a:ext uri="{FF2B5EF4-FFF2-40B4-BE49-F238E27FC236}">
                <a16:creationId xmlns:a16="http://schemas.microsoft.com/office/drawing/2014/main" id="{41AC357C-D111-552A-FEC1-2C835DB88561}"/>
              </a:ext>
            </a:extLst>
          </p:cNvPr>
          <p:cNvSpPr>
            <a:spLocks noGrp="1"/>
          </p:cNvSpPr>
          <p:nvPr>
            <p:ph type="body" idx="14"/>
          </p:nvPr>
        </p:nvSpPr>
        <p:spPr>
          <a:xfrm>
            <a:off x="12357102" y="1473199"/>
            <a:ext cx="5461000" cy="13875656"/>
          </a:xfrm>
        </p:spPr>
        <p:txBody>
          <a:bodyPr>
            <a:normAutofit/>
          </a:bodyPr>
          <a:lstStyle/>
          <a:p>
            <a:pPr algn="just">
              <a:spcBef>
                <a:spcPts val="0"/>
              </a:spcBef>
            </a:pPr>
            <a:r>
              <a:rPr lang="ru-RU" sz="1400" dirty="0">
                <a:effectLst/>
                <a:ea typeface="Times New Roman" panose="02020603050405020304" pitchFamily="18" charset="0"/>
              </a:rPr>
              <a:t>В ситуациях, когда работа в Компании требует от сотрудников контактов с общественными организациями / политическими партиями:</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Сотрудники должны:</a:t>
            </a:r>
            <a:endParaRPr lang="ru-RU" sz="1400" dirty="0">
              <a:effectLst/>
              <a:ea typeface="Times New Roman" panose="02020603050405020304" pitchFamily="18" charset="0"/>
            </a:endParaRPr>
          </a:p>
          <a:p>
            <a:pPr lvl="0" algn="just">
              <a:spcBef>
                <a:spcPts val="0"/>
              </a:spcBef>
              <a:buFont typeface="Symbol" panose="05050102010706020507" pitchFamily="18" charset="2"/>
              <a:buChar char=""/>
            </a:pPr>
            <a:r>
              <a:rPr lang="ru-RU" sz="1400" dirty="0">
                <a:effectLst/>
                <a:ea typeface="Times New Roman" panose="02020603050405020304" pitchFamily="18" charset="0"/>
              </a:rPr>
              <a:t>избегать любых подарков, знаков внимания или развлечений, адресованных членам таких организаций и партий, поскольку это может рассматриваться как коррупционное поведение и преследоваться по закону.</a:t>
            </a:r>
          </a:p>
          <a:p>
            <a:pPr lvl="0"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не должны:</a:t>
            </a:r>
            <a:endParaRPr lang="ru-RU" sz="1400" dirty="0">
              <a:effectLst/>
              <a:ea typeface="Times New Roman" panose="02020603050405020304" pitchFamily="18" charset="0"/>
            </a:endParaRPr>
          </a:p>
          <a:p>
            <a:pPr lvl="0" algn="just">
              <a:spcBef>
                <a:spcPts val="0"/>
              </a:spcBef>
              <a:buFont typeface="Symbol" panose="05050102010706020507" pitchFamily="18" charset="2"/>
              <a:buChar char=""/>
            </a:pPr>
            <a:r>
              <a:rPr lang="ru-RU" sz="1400" dirty="0">
                <a:effectLst/>
                <a:ea typeface="Times New Roman" panose="02020603050405020304" pitchFamily="18" charset="0"/>
              </a:rPr>
              <a:t>выступать от имени Компании в любой политической и общественной деятельности. Любое участие в общественной деятельности от лица Компании должно предварительно согласовываться с Руководством Компании.</a:t>
            </a:r>
          </a:p>
          <a:p>
            <a:pPr algn="just">
              <a:spcBef>
                <a:spcPts val="0"/>
              </a:spcBef>
            </a:pPr>
            <a:r>
              <a:rPr lang="ru-RU" sz="1400" dirty="0">
                <a:effectLst/>
                <a:ea typeface="Times New Roman" panose="02020603050405020304" pitchFamily="18" charset="0"/>
              </a:rPr>
              <a:t> </a:t>
            </a:r>
          </a:p>
          <a:p>
            <a:pPr marL="0" lvl="1" algn="just">
              <a:lnSpc>
                <a:spcPct val="100000"/>
              </a:lnSpc>
              <a:spcBef>
                <a:spcPts val="0"/>
              </a:spcBef>
              <a:tabLst>
                <a:tab pos="457200" algn="l"/>
              </a:tabLst>
            </a:pPr>
            <a:r>
              <a:rPr lang="ru-RU"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 Соблюдение законов.</a:t>
            </a:r>
            <a:endParaRPr lang="ru-RU" sz="12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Сотрудники Компании должны быть добросовестными при взаимодействии с Государственными учреждениями, включая Должностных лиц.</a:t>
            </a:r>
          </a:p>
          <a:p>
            <a:pPr algn="just">
              <a:spcBef>
                <a:spcPts val="0"/>
              </a:spcBef>
            </a:pPr>
            <a:r>
              <a:rPr lang="ru-RU" sz="1400" dirty="0">
                <a:effectLst/>
                <a:ea typeface="Times New Roman" panose="02020603050405020304" pitchFamily="18" charset="0"/>
              </a:rPr>
              <a:t>Деятельность Компании подпадает под действие целого ряда законов и нормативных актов, и сотрудникам необходимо понимать и соблюдать их в ситуациях, когда они относятся к деятельности Компании.</a:t>
            </a:r>
          </a:p>
          <a:p>
            <a:pPr algn="just">
              <a:spcBef>
                <a:spcPts val="0"/>
              </a:spcBef>
            </a:pPr>
            <a:r>
              <a:rPr lang="ru-RU" sz="1400" dirty="0">
                <a:effectLst/>
                <a:ea typeface="Times New Roman" panose="02020603050405020304" pitchFamily="18" charset="0"/>
              </a:rPr>
              <a:t>Сотрудникам необходимо соблюдать все нормативные акты, в которых определены таможенные пошлины и сборы любого характера, а также любые налоги и сборы, которые могут быть связаны с деятельностью Компании.</a:t>
            </a:r>
          </a:p>
          <a:p>
            <a:pPr algn="just">
              <a:spcBef>
                <a:spcPts val="0"/>
              </a:spcBef>
            </a:pPr>
            <a:r>
              <a:rPr lang="ru-RU" sz="1400" dirty="0">
                <a:effectLst/>
                <a:ea typeface="Times New Roman" panose="02020603050405020304" pitchFamily="18" charset="0"/>
              </a:rPr>
              <a:t>Настоящий кодекс обязателен для исполнения всеми сотрудникам с полной и частичной занятостью, руководителям, директорам, должностным лицам и временному персоналу Компании (далее - “Сотрудники”) на территории Российской Федерации, </a:t>
            </a:r>
            <a:r>
              <a:rPr lang="ru-RU" sz="1400" strike="noStrike" dirty="0">
                <a:effectLst/>
                <a:ea typeface="Times New Roman" panose="02020603050405020304" pitchFamily="18" charset="0"/>
              </a:rPr>
              <a:t>Белорусс</a:t>
            </a:r>
            <a:r>
              <a:rPr lang="ru-RU" sz="1400" dirty="0">
                <a:effectLst/>
                <a:ea typeface="Times New Roman" panose="02020603050405020304" pitchFamily="18" charset="0"/>
              </a:rPr>
              <a:t>ии, </a:t>
            </a:r>
            <a:r>
              <a:rPr lang="ru-RU" sz="1400" strike="noStrike" dirty="0">
                <a:effectLst/>
                <a:ea typeface="Times New Roman" panose="02020603050405020304" pitchFamily="18" charset="0"/>
              </a:rPr>
              <a:t>Узбек</a:t>
            </a:r>
            <a:r>
              <a:rPr lang="ru-RU" sz="1400" dirty="0">
                <a:effectLst/>
                <a:ea typeface="Times New Roman" panose="02020603050405020304" pitchFamily="18" charset="0"/>
              </a:rPr>
              <a:t>истана, </a:t>
            </a:r>
            <a:r>
              <a:rPr lang="ru-RU" sz="1400" strike="noStrike" dirty="0">
                <a:effectLst/>
                <a:ea typeface="Times New Roman" panose="02020603050405020304" pitchFamily="18" charset="0"/>
              </a:rPr>
              <a:t>Казахс</a:t>
            </a:r>
            <a:r>
              <a:rPr lang="ru-RU" sz="1400" dirty="0">
                <a:effectLst/>
                <a:ea typeface="Times New Roman" panose="02020603050405020304" pitchFamily="18" charset="0"/>
              </a:rPr>
              <a:t>тана, </a:t>
            </a:r>
            <a:r>
              <a:rPr lang="ru-RU" sz="1400" strike="noStrike" dirty="0">
                <a:effectLst/>
                <a:ea typeface="Times New Roman" panose="02020603050405020304" pitchFamily="18" charset="0"/>
              </a:rPr>
              <a:t>Азербайджан</a:t>
            </a:r>
            <a:r>
              <a:rPr lang="ru-RU" sz="1400" dirty="0">
                <a:effectLst/>
                <a:ea typeface="Times New Roman" panose="02020603050405020304" pitchFamily="18" charset="0"/>
              </a:rPr>
              <a:t>а, </a:t>
            </a:r>
            <a:r>
              <a:rPr lang="ru-RU" sz="1400" strike="noStrike" dirty="0">
                <a:effectLst/>
                <a:ea typeface="Times New Roman" panose="02020603050405020304" pitchFamily="18" charset="0"/>
              </a:rPr>
              <a:t>Арм</a:t>
            </a:r>
            <a:r>
              <a:rPr lang="ru-RU" sz="1400" dirty="0">
                <a:effectLst/>
                <a:ea typeface="Times New Roman" panose="02020603050405020304" pitchFamily="18" charset="0"/>
              </a:rPr>
              <a:t>ении, </a:t>
            </a:r>
            <a:r>
              <a:rPr lang="ru-RU" sz="1400" strike="noStrike" dirty="0">
                <a:effectLst/>
                <a:ea typeface="Times New Roman" panose="02020603050405020304" pitchFamily="18" charset="0"/>
              </a:rPr>
              <a:t>Грузии.</a:t>
            </a:r>
          </a:p>
          <a:p>
            <a:pPr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должны:</a:t>
            </a:r>
            <a:endParaRPr lang="ru-RU" sz="1400" dirty="0">
              <a:effectLst/>
              <a:ea typeface="Times New Roman" panose="02020603050405020304" pitchFamily="18" charset="0"/>
            </a:endParaRPr>
          </a:p>
          <a:p>
            <a:pPr lvl="0" algn="just">
              <a:spcBef>
                <a:spcPts val="0"/>
              </a:spcBef>
              <a:buFont typeface="Symbol" panose="05050102010706020507" pitchFamily="18" charset="2"/>
              <a:buChar char=""/>
            </a:pPr>
            <a:r>
              <a:rPr lang="ru-RU" sz="1400" dirty="0">
                <a:effectLst/>
                <a:ea typeface="Times New Roman" panose="02020603050405020304" pitchFamily="18" charset="0"/>
              </a:rPr>
              <a:t>обеспечить подготовку всей документации в полном соответствии с любыми и всеми применимыми правилами и нормативными актами;</a:t>
            </a:r>
          </a:p>
          <a:p>
            <a:pPr lvl="0" algn="just">
              <a:spcBef>
                <a:spcPts val="0"/>
              </a:spcBef>
              <a:buFont typeface="Symbol" panose="05050102010706020507" pitchFamily="18" charset="2"/>
              <a:buChar char=""/>
            </a:pPr>
            <a:r>
              <a:rPr lang="ru-RU" sz="1400" dirty="0">
                <a:effectLst/>
                <a:ea typeface="Times New Roman" panose="02020603050405020304" pitchFamily="18" charset="0"/>
              </a:rPr>
              <a:t>знать и соблюдать все законы, правила и ограничения, связанные с работой;</a:t>
            </a:r>
          </a:p>
          <a:p>
            <a:pPr lvl="0" algn="just">
              <a:spcBef>
                <a:spcPts val="0"/>
              </a:spcBef>
              <a:buFont typeface="Symbol" panose="05050102010706020507" pitchFamily="18" charset="2"/>
              <a:buChar char=""/>
            </a:pPr>
            <a:r>
              <a:rPr lang="ru-RU" sz="1400" dirty="0">
                <a:effectLst/>
                <a:ea typeface="Times New Roman" panose="02020603050405020304" pitchFamily="18" charset="0"/>
              </a:rPr>
              <a:t>быть честными, точными и открытыми во всех заявлениях и заверениях.</a:t>
            </a:r>
          </a:p>
          <a:p>
            <a:pPr lvl="0"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не должны:</a:t>
            </a:r>
            <a:endParaRPr lang="ru-RU" sz="1400" dirty="0">
              <a:effectLst/>
              <a:ea typeface="Times New Roman" panose="02020603050405020304" pitchFamily="18" charset="0"/>
            </a:endParaRPr>
          </a:p>
          <a:p>
            <a:pPr lvl="0" algn="just">
              <a:spcBef>
                <a:spcPts val="0"/>
              </a:spcBef>
              <a:buFont typeface="Symbol" panose="05050102010706020507" pitchFamily="18" charset="2"/>
              <a:buChar char=""/>
              <a:tabLst>
                <a:tab pos="457200" algn="l"/>
              </a:tabLst>
            </a:pPr>
            <a:r>
              <a:rPr lang="ru-RU" sz="1400" dirty="0">
                <a:effectLst/>
                <a:ea typeface="Times New Roman" panose="02020603050405020304" pitchFamily="18" charset="0"/>
              </a:rPr>
              <a:t>принимать и игнорировать любые подозрения о нарушениях стандартов соблюдения законности. Любые опасения необходимо обсудить с непосредственным руководителем или менеджером по ЭВБ.</a:t>
            </a:r>
          </a:p>
          <a:p>
            <a:pPr algn="just"/>
            <a:endParaRPr lang="ru-RU" sz="1400" dirty="0"/>
          </a:p>
        </p:txBody>
      </p:sp>
      <p:sp>
        <p:nvSpPr>
          <p:cNvPr id="9" name="Текст 8">
            <a:extLst>
              <a:ext uri="{FF2B5EF4-FFF2-40B4-BE49-F238E27FC236}">
                <a16:creationId xmlns:a16="http://schemas.microsoft.com/office/drawing/2014/main" id="{176B21BC-DFAF-1F43-220D-105E6A9DACE0}"/>
              </a:ext>
            </a:extLst>
          </p:cNvPr>
          <p:cNvSpPr>
            <a:spLocks noGrp="1"/>
          </p:cNvSpPr>
          <p:nvPr>
            <p:ph type="body" idx="16"/>
          </p:nvPr>
        </p:nvSpPr>
        <p:spPr>
          <a:xfrm>
            <a:off x="355600" y="1473199"/>
            <a:ext cx="5461000" cy="13875657"/>
          </a:xfrm>
        </p:spPr>
        <p:txBody>
          <a:bodyPr>
            <a:normAutofit/>
          </a:bodyPr>
          <a:lstStyle/>
          <a:p>
            <a:pPr algn="just">
              <a:spcBef>
                <a:spcPts val="0"/>
              </a:spcBef>
            </a:pPr>
            <a:r>
              <a:rPr lang="ru-RU" sz="1400" u="sng" dirty="0">
                <a:effectLst/>
                <a:ea typeface="Times New Roman" panose="02020603050405020304" pitchFamily="18" charset="0"/>
              </a:rPr>
              <a:t>Деловые партнеры</a:t>
            </a:r>
            <a:endParaRPr lang="ru-RU" sz="1400" dirty="0">
              <a:effectLst/>
              <a:ea typeface="Times New Roman" panose="02020603050405020304" pitchFamily="18" charset="0"/>
            </a:endParaRPr>
          </a:p>
          <a:p>
            <a:pPr algn="just">
              <a:spcBef>
                <a:spcPts val="0"/>
              </a:spcBef>
              <a:tabLst>
                <a:tab pos="143510" algn="l"/>
              </a:tabLst>
            </a:pPr>
            <a:r>
              <a:rPr lang="ru-RU" sz="1400" dirty="0">
                <a:effectLst/>
                <a:ea typeface="Times New Roman" panose="02020603050405020304" pitchFamily="18" charset="0"/>
              </a:rPr>
              <a:t>Термин «</a:t>
            </a:r>
            <a:r>
              <a:rPr lang="ru-RU" sz="1400" b="1" dirty="0">
                <a:effectLst/>
                <a:ea typeface="Times New Roman" panose="02020603050405020304" pitchFamily="18" charset="0"/>
              </a:rPr>
              <a:t>Деловой партнер</a:t>
            </a:r>
            <a:r>
              <a:rPr lang="ru-RU" sz="1400" dirty="0">
                <a:effectLst/>
                <a:ea typeface="Times New Roman" panose="02020603050405020304" pitchFamily="18" charset="0"/>
              </a:rPr>
              <a:t>» означает: агенты, представители и прочие третьи лица, являющиеся посредниками между Компанией и другой стороной, осуществляющей хозяйственную деятельность. Деловой партнер выступает в качестве посредника в отношении товаров, работ и услуг, предлагаемых потребителю. Применительно к данному Кодексу, термин «Деловые партнеры» включает в себя:</a:t>
            </a:r>
          </a:p>
          <a:p>
            <a:pPr lvl="0" algn="just">
              <a:spcBef>
                <a:spcPts val="0"/>
              </a:spcBef>
              <a:buFont typeface="Symbol" panose="05050102010706020507" pitchFamily="18" charset="2"/>
              <a:buChar char=""/>
              <a:tabLst>
                <a:tab pos="143510" algn="l"/>
              </a:tabLst>
            </a:pPr>
            <a:r>
              <a:rPr lang="ru-RU" sz="1400" dirty="0">
                <a:effectLst/>
                <a:ea typeface="Times New Roman" panose="02020603050405020304" pitchFamily="18" charset="0"/>
              </a:rPr>
              <a:t> привлеченные организации по проведению исследований;</a:t>
            </a:r>
          </a:p>
          <a:p>
            <a:pPr lvl="0" algn="just">
              <a:spcBef>
                <a:spcPts val="0"/>
              </a:spcBef>
              <a:buFont typeface="Symbol" panose="05050102010706020507" pitchFamily="18" charset="2"/>
              <a:buChar char=""/>
              <a:tabLst>
                <a:tab pos="143510" algn="l"/>
              </a:tabLst>
            </a:pPr>
            <a:r>
              <a:rPr lang="ru-RU" sz="1400" dirty="0">
                <a:effectLst/>
                <a:ea typeface="Times New Roman" panose="02020603050405020304" pitchFamily="18" charset="0"/>
              </a:rPr>
              <a:t> привлеченные организации по ведению продаж;</a:t>
            </a:r>
          </a:p>
          <a:p>
            <a:pPr lvl="0" algn="just">
              <a:spcBef>
                <a:spcPts val="0"/>
              </a:spcBef>
              <a:buFont typeface="Symbol" panose="05050102010706020507" pitchFamily="18" charset="2"/>
              <a:buChar char=""/>
              <a:tabLst>
                <a:tab pos="143510" algn="l"/>
              </a:tabLst>
            </a:pPr>
            <a:r>
              <a:rPr lang="ru-RU" sz="1400" dirty="0">
                <a:effectLst/>
                <a:ea typeface="Times New Roman" panose="02020603050405020304" pitchFamily="18" charset="0"/>
              </a:rPr>
              <a:t> привлеченные организации по продвижению, маркетингу и рекламе;</a:t>
            </a:r>
          </a:p>
          <a:p>
            <a:pPr lvl="0" algn="just">
              <a:spcBef>
                <a:spcPts val="0"/>
              </a:spcBef>
              <a:buFont typeface="Symbol" panose="05050102010706020507" pitchFamily="18" charset="2"/>
              <a:buChar char=""/>
              <a:tabLst>
                <a:tab pos="143510" algn="l"/>
              </a:tabLst>
            </a:pPr>
            <a:r>
              <a:rPr lang="ru-RU" sz="1400" dirty="0">
                <a:effectLst/>
                <a:ea typeface="Times New Roman" panose="02020603050405020304" pitchFamily="18" charset="0"/>
              </a:rPr>
              <a:t> партнеры по совместным разработкам;</a:t>
            </a:r>
          </a:p>
          <a:p>
            <a:pPr lvl="0" algn="just">
              <a:spcBef>
                <a:spcPts val="0"/>
              </a:spcBef>
              <a:buFont typeface="Symbol" panose="05050102010706020507" pitchFamily="18" charset="2"/>
              <a:buChar char=""/>
              <a:tabLst>
                <a:tab pos="143510" algn="l"/>
              </a:tabLst>
            </a:pPr>
            <a:r>
              <a:rPr lang="ru-RU" sz="1400" dirty="0">
                <a:effectLst/>
                <a:ea typeface="Times New Roman" panose="02020603050405020304" pitchFamily="18" charset="0"/>
              </a:rPr>
              <a:t> дистрибьюторы;</a:t>
            </a:r>
          </a:p>
          <a:p>
            <a:pPr lvl="0" algn="just">
              <a:spcBef>
                <a:spcPts val="0"/>
              </a:spcBef>
              <a:buFont typeface="Symbol" panose="05050102010706020507" pitchFamily="18" charset="2"/>
              <a:buChar char=""/>
              <a:tabLst>
                <a:tab pos="143510" algn="l"/>
              </a:tabLst>
            </a:pPr>
            <a:r>
              <a:rPr lang="ru-RU" sz="1400" dirty="0">
                <a:effectLst/>
                <a:ea typeface="Times New Roman" panose="02020603050405020304" pitchFamily="18" charset="0"/>
              </a:rPr>
              <a:t> прочие посредники и представители.</a:t>
            </a:r>
          </a:p>
          <a:p>
            <a:pPr algn="just">
              <a:spcBef>
                <a:spcPts val="0"/>
              </a:spcBef>
            </a:pPr>
            <a:r>
              <a:rPr lang="ru-RU" sz="1400" dirty="0">
                <a:effectLst/>
                <a:ea typeface="Times New Roman" panose="02020603050405020304" pitchFamily="18" charset="0"/>
              </a:rPr>
              <a:t>Работа с деловыми партнерами может вызвать вопросы, связанные с противодействием коррупции. Обсуждение, заключение и управление контрактами с деловыми партнерами должно производиться в соответствии с Антикоррупционной политикой.</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При привлечении делового партнера сотрудники должны:</a:t>
            </a:r>
            <a:endParaRPr lang="ru-RU" sz="1400" dirty="0">
              <a:effectLst/>
              <a:ea typeface="Times New Roman" panose="02020603050405020304" pitchFamily="18" charset="0"/>
            </a:endParaRPr>
          </a:p>
          <a:p>
            <a:pPr lvl="0" algn="just">
              <a:spcBef>
                <a:spcPts val="0"/>
              </a:spcBef>
              <a:buFont typeface="Symbol" panose="05050102010706020507" pitchFamily="18" charset="2"/>
              <a:buChar char=""/>
            </a:pPr>
            <a:r>
              <a:rPr lang="ru-RU" sz="1400" dirty="0">
                <a:effectLst/>
                <a:ea typeface="Times New Roman" panose="02020603050405020304" pitchFamily="18" charset="0"/>
              </a:rPr>
              <a:t> провести процедуры отбора в соответствии с требуемым уровнем комплексной проверки потенциального кандидата;</a:t>
            </a:r>
          </a:p>
          <a:p>
            <a:pPr lvl="0" algn="just">
              <a:spcBef>
                <a:spcPts val="0"/>
              </a:spcBef>
              <a:buFont typeface="Symbol" panose="05050102010706020507" pitchFamily="18" charset="2"/>
              <a:buChar char=""/>
            </a:pPr>
            <a:r>
              <a:rPr lang="ru-RU" sz="1400" dirty="0">
                <a:effectLst/>
                <a:ea typeface="Times New Roman" panose="02020603050405020304" pitchFamily="18" charset="0"/>
              </a:rPr>
              <a:t> знать и реагировать на риски коррупции или основания для подозрения («сигналы опасности»);</a:t>
            </a:r>
          </a:p>
          <a:p>
            <a:pPr lvl="0" algn="just">
              <a:spcBef>
                <a:spcPts val="0"/>
              </a:spcBef>
              <a:buFont typeface="Symbol" panose="05050102010706020507" pitchFamily="18" charset="2"/>
              <a:buChar char=""/>
            </a:pPr>
            <a:r>
              <a:rPr lang="ru-RU" sz="1400" dirty="0">
                <a:effectLst/>
                <a:ea typeface="Times New Roman" panose="02020603050405020304" pitchFamily="18" charset="0"/>
              </a:rPr>
              <a:t> перед установлением отношений с деловым партнером получить соответствующее разрешение со стороны руководства Компании, в соответствии с нашей внутренней политикой;</a:t>
            </a:r>
          </a:p>
          <a:p>
            <a:pPr lvl="0" algn="just">
              <a:spcBef>
                <a:spcPts val="0"/>
              </a:spcBef>
              <a:buFont typeface="Symbol" panose="05050102010706020507" pitchFamily="18" charset="2"/>
              <a:buChar char=""/>
            </a:pPr>
            <a:r>
              <a:rPr lang="ru-RU" sz="1400" dirty="0">
                <a:effectLst/>
                <a:ea typeface="Times New Roman" panose="02020603050405020304" pitchFamily="18" charset="0"/>
              </a:rPr>
              <a:t> гарантировать, чтобы перед началом ведения деятельности от имени Компании с деловым партнером был заключен контракт с четко оформленными обязательствами и ответственностью сторон.</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При работе с деловыми партнерами сотрудники должны:</a:t>
            </a:r>
            <a:endParaRPr lang="ru-RU" sz="1400" dirty="0">
              <a:effectLst/>
              <a:ea typeface="Times New Roman" panose="02020603050405020304" pitchFamily="18" charset="0"/>
            </a:endParaRPr>
          </a:p>
          <a:p>
            <a:pPr marR="50800" lvl="0" algn="just">
              <a:spcBef>
                <a:spcPts val="0"/>
              </a:spcBef>
              <a:buFont typeface="Symbol" panose="05050102010706020507" pitchFamily="18" charset="2"/>
              <a:buChar char=""/>
            </a:pPr>
            <a:r>
              <a:rPr lang="ru-RU" sz="1400" dirty="0">
                <a:effectLst/>
                <a:ea typeface="Times New Roman" panose="02020603050405020304" pitchFamily="18" charset="0"/>
              </a:rPr>
              <a:t> требовать оформления счета и полного раскрытия перечня оказанных услуг;</a:t>
            </a:r>
          </a:p>
          <a:p>
            <a:pPr marR="50800" lvl="0" algn="just">
              <a:spcBef>
                <a:spcPts val="0"/>
              </a:spcBef>
              <a:buFont typeface="Symbol" panose="05050102010706020507" pitchFamily="18" charset="2"/>
              <a:buChar char=""/>
            </a:pPr>
            <a:r>
              <a:rPr lang="ru-RU" sz="1400" dirty="0">
                <a:effectLst/>
                <a:ea typeface="Times New Roman" panose="02020603050405020304" pitchFamily="18" charset="0"/>
              </a:rPr>
              <a:t> избегать заключения рамочных контрактов;</a:t>
            </a:r>
          </a:p>
          <a:p>
            <a:pPr marR="50800" lvl="0" algn="just">
              <a:spcBef>
                <a:spcPts val="0"/>
              </a:spcBef>
              <a:buFont typeface="Symbol" panose="05050102010706020507" pitchFamily="18" charset="2"/>
              <a:buChar char=""/>
            </a:pPr>
            <a:r>
              <a:rPr lang="ru-RU" sz="1400" dirty="0">
                <a:effectLst/>
                <a:ea typeface="Times New Roman" panose="02020603050405020304" pitchFamily="18" charset="0"/>
              </a:rPr>
              <a:t> понимать назначение платежей для обеспечения гарантий соответствия понесенных расходов выполненным объемам встречного предоставления;</a:t>
            </a:r>
          </a:p>
          <a:p>
            <a:pPr marR="50800" lvl="0" algn="just">
              <a:spcBef>
                <a:spcPts val="0"/>
              </a:spcBef>
              <a:buFont typeface="Symbol" panose="05050102010706020507" pitchFamily="18" charset="2"/>
              <a:buChar char=""/>
            </a:pPr>
            <a:r>
              <a:rPr lang="ru-RU" sz="1400" dirty="0">
                <a:effectLst/>
                <a:ea typeface="Times New Roman" panose="02020603050405020304" pitchFamily="18" charset="0"/>
              </a:rPr>
              <a:t> в случае сомнений проводить консультации с Руководством Компании.</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При работе с деловыми партнерами сотрудники не могут:</a:t>
            </a:r>
            <a:endParaRPr lang="ru-RU" sz="1400" dirty="0">
              <a:effectLst/>
              <a:ea typeface="Times New Roman" panose="02020603050405020304" pitchFamily="18" charset="0"/>
            </a:endParaRPr>
          </a:p>
          <a:p>
            <a:pPr marR="190500" lvl="0" algn="just">
              <a:spcBef>
                <a:spcPts val="0"/>
              </a:spcBef>
              <a:buFont typeface="Symbol" panose="05050102010706020507" pitchFamily="18" charset="2"/>
              <a:buChar char=""/>
            </a:pPr>
            <a:r>
              <a:rPr lang="ru-RU" sz="1400" dirty="0">
                <a:effectLst/>
                <a:ea typeface="Times New Roman" panose="02020603050405020304" pitchFamily="18" charset="0"/>
              </a:rPr>
              <a:t> производить официально не оформленные платежи, или платежи, не имеющие достаточных обоснований или подтверждающей документации;</a:t>
            </a:r>
          </a:p>
          <a:p>
            <a:pPr marR="190500" lvl="0" algn="just">
              <a:spcBef>
                <a:spcPts val="0"/>
              </a:spcBef>
              <a:buFont typeface="Symbol" panose="05050102010706020507" pitchFamily="18" charset="2"/>
              <a:buChar char=""/>
            </a:pPr>
            <a:r>
              <a:rPr lang="ru-RU" sz="1400" dirty="0">
                <a:effectLst/>
                <a:ea typeface="Times New Roman" panose="02020603050405020304" pitchFamily="18" charset="0"/>
              </a:rPr>
              <a:t> нарушать требования законов и данного Кодекса;</a:t>
            </a:r>
          </a:p>
          <a:p>
            <a:pPr marR="190500" lvl="0" algn="just">
              <a:spcBef>
                <a:spcPts val="0"/>
              </a:spcBef>
              <a:buFont typeface="Symbol" panose="05050102010706020507" pitchFamily="18" charset="2"/>
              <a:buChar char=""/>
            </a:pPr>
            <a:r>
              <a:rPr lang="ru-RU" sz="1400" dirty="0">
                <a:effectLst/>
                <a:ea typeface="Times New Roman" panose="02020603050405020304" pitchFamily="18" charset="0"/>
              </a:rPr>
              <a:t> производить оплату счетов, сумма которых превышает объем встречного предоставления Делового партнера.</a:t>
            </a:r>
          </a:p>
          <a:p>
            <a:pPr marR="190500" lvl="0" algn="just">
              <a:spcBef>
                <a:spcPts val="0"/>
              </a:spcBef>
            </a:pPr>
            <a:endParaRPr lang="ru-RU" sz="1400" dirty="0">
              <a:effectLst/>
              <a:ea typeface="Times New Roman" panose="02020603050405020304" pitchFamily="18" charset="0"/>
            </a:endParaRPr>
          </a:p>
          <a:p>
            <a:pPr marL="0" marR="0" lvl="1" indent="0" algn="just" defTabSz="220791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kumimoji="0" lang="ru-RU" sz="16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3.8. Взаимодействие со специалистами системы здравоохранения.</a:t>
            </a:r>
            <a:endParaRPr kumimoji="0" lang="ru-RU" sz="1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22079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Специалисты системы здравоохранения</a:t>
            </a:r>
            <a:r>
              <a:rPr kumimoji="0" lang="ru-RU" sz="1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 это врачи и другие медицинские работники, руководители медицинских организаций, фармацевтические работники, включая провизоров и фармацевтов, руководители аптечных организаций и другие специалисты, объектом</a:t>
            </a:r>
            <a:endParaRPr lang="ru-RU" sz="1400" dirty="0"/>
          </a:p>
        </p:txBody>
      </p:sp>
      <p:sp>
        <p:nvSpPr>
          <p:cNvPr id="4" name="Овал 3">
            <a:extLst>
              <a:ext uri="{FF2B5EF4-FFF2-40B4-BE49-F238E27FC236}">
                <a16:creationId xmlns:a16="http://schemas.microsoft.com/office/drawing/2014/main" id="{B286315D-1899-9533-D043-EFBF21C4F585}"/>
              </a:ext>
            </a:extLst>
          </p:cNvPr>
          <p:cNvSpPr/>
          <p:nvPr/>
        </p:nvSpPr>
        <p:spPr>
          <a:xfrm>
            <a:off x="18692200" y="5167423"/>
            <a:ext cx="5501300" cy="5401339"/>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3.8. Правила взаимодействия со специалистами здравоохранения. </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a:t>
            </a:r>
          </a:p>
          <a:p>
            <a:r>
              <a:rPr lang="ru-RU" sz="1800" b="1"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Tree>
    <p:extLst>
      <p:ext uri="{BB962C8B-B14F-4D97-AF65-F5344CB8AC3E}">
        <p14:creationId xmlns:p14="http://schemas.microsoft.com/office/powerpoint/2010/main" val="171473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34E7738-4CAA-77A2-A5B7-36D9941AD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193500" cy="16559213"/>
          </a:xfrm>
          <a:prstGeom prst="rect">
            <a:avLst/>
          </a:prstGeom>
        </p:spPr>
      </p:pic>
      <p:sp>
        <p:nvSpPr>
          <p:cNvPr id="4" name="TextBox 3">
            <a:extLst>
              <a:ext uri="{FF2B5EF4-FFF2-40B4-BE49-F238E27FC236}">
                <a16:creationId xmlns:a16="http://schemas.microsoft.com/office/drawing/2014/main" id="{7DF5CF47-3104-AA63-4396-992FAE3E2E71}"/>
              </a:ext>
            </a:extLst>
          </p:cNvPr>
          <p:cNvSpPr txBox="1"/>
          <p:nvPr/>
        </p:nvSpPr>
        <p:spPr>
          <a:xfrm>
            <a:off x="15138119" y="15611386"/>
            <a:ext cx="9378273" cy="1292662"/>
          </a:xfrm>
          <a:prstGeom prst="rect">
            <a:avLst/>
          </a:prstGeom>
          <a:noFill/>
          <a:ln>
            <a:noFill/>
          </a:ln>
        </p:spPr>
        <p:txBody>
          <a:bodyPr wrap="none" rtlCol="0">
            <a:spAutoFit/>
          </a:bodyPr>
          <a:lstStyle/>
          <a:p>
            <a:pPr marL="285750" indent="-285750">
              <a:buFont typeface="Wingdings" panose="05000000000000000000" pitchFamily="2" charset="2"/>
              <a:buChar char="Ø"/>
            </a:pPr>
            <a:endParaRPr lang="ru-RU" sz="2000" b="1" dirty="0">
              <a:latin typeface="Arial" panose="020B0604020202020204" pitchFamily="34" charset="0"/>
              <a:cs typeface="Arial" panose="020B0604020202020204" pitchFamily="34" charset="0"/>
            </a:endParaRPr>
          </a:p>
          <a:p>
            <a:r>
              <a:rPr lang="ru-RU" sz="2000" b="1" dirty="0">
                <a:solidFill>
                  <a:schemeClr val="accent6">
                    <a:lumMod val="75000"/>
                  </a:schemeClr>
                </a:solidFill>
                <a:latin typeface="Arial" panose="020B0604020202020204" pitchFamily="34" charset="0"/>
                <a:cs typeface="Arial" panose="020B0604020202020204" pitchFamily="34" charset="0"/>
              </a:rPr>
              <a:t>142717, Московская обл., г. Видное, п. Развилка, тер. квартал 1, </a:t>
            </a:r>
            <a:r>
              <a:rPr lang="ru-RU" sz="2000" b="1" dirty="0" err="1">
                <a:solidFill>
                  <a:schemeClr val="accent6">
                    <a:lumMod val="75000"/>
                  </a:schemeClr>
                </a:solidFill>
                <a:latin typeface="Arial" panose="020B0604020202020204" pitchFamily="34" charset="0"/>
                <a:cs typeface="Arial" panose="020B0604020202020204" pitchFamily="34" charset="0"/>
              </a:rPr>
              <a:t>влд</a:t>
            </a:r>
            <a:r>
              <a:rPr lang="ru-RU" sz="2000" b="1" dirty="0">
                <a:solidFill>
                  <a:schemeClr val="accent6">
                    <a:lumMod val="75000"/>
                  </a:schemeClr>
                </a:solidFill>
                <a:latin typeface="Arial" panose="020B0604020202020204" pitchFamily="34" charset="0"/>
                <a:cs typeface="Arial" panose="020B0604020202020204" pitchFamily="34" charset="0"/>
              </a:rPr>
              <a:t>. 7</a:t>
            </a:r>
          </a:p>
          <a:p>
            <a:endParaRPr lang="en-US" sz="20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ru-RU" dirty="0">
              <a:latin typeface="Arial" panose="020B0604020202020204" pitchFamily="34" charset="0"/>
              <a:cs typeface="Arial" panose="020B0604020202020204" pitchFamily="34" charset="0"/>
            </a:endParaRPr>
          </a:p>
        </p:txBody>
      </p:sp>
      <p:pic>
        <p:nvPicPr>
          <p:cNvPr id="5" name="Рисунок 4" descr="Euroservis-viz">
            <a:extLst>
              <a:ext uri="{FF2B5EF4-FFF2-40B4-BE49-F238E27FC236}">
                <a16:creationId xmlns:a16="http://schemas.microsoft.com/office/drawing/2014/main" id="{F8B5F9E0-D77E-53E8-D70D-B81A19C80E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17" y="1762088"/>
            <a:ext cx="6907091" cy="801716"/>
          </a:xfrm>
          <a:prstGeom prst="rect">
            <a:avLst/>
          </a:prstGeom>
          <a:noFill/>
          <a:ln>
            <a:noFill/>
          </a:ln>
        </p:spPr>
      </p:pic>
      <p:sp>
        <p:nvSpPr>
          <p:cNvPr id="8" name="TextBox 7">
            <a:extLst>
              <a:ext uri="{FF2B5EF4-FFF2-40B4-BE49-F238E27FC236}">
                <a16:creationId xmlns:a16="http://schemas.microsoft.com/office/drawing/2014/main" id="{FEA00844-DE14-5624-4091-8E283DC0F09B}"/>
              </a:ext>
            </a:extLst>
          </p:cNvPr>
          <p:cNvSpPr txBox="1"/>
          <p:nvPr/>
        </p:nvSpPr>
        <p:spPr>
          <a:xfrm>
            <a:off x="618117" y="3015047"/>
            <a:ext cx="10989868" cy="4370427"/>
          </a:xfrm>
          <a:prstGeom prst="rect">
            <a:avLst/>
          </a:prstGeom>
          <a:noFill/>
        </p:spPr>
        <p:txBody>
          <a:bodyPr wrap="none" rtlCol="0">
            <a:spAutoFit/>
          </a:bodyPr>
          <a:lstStyle/>
          <a:p>
            <a:r>
              <a:rPr lang="ru-RU" sz="2000" b="1" dirty="0">
                <a:solidFill>
                  <a:schemeClr val="accent3">
                    <a:lumMod val="50000"/>
                  </a:schemeClr>
                </a:solidFill>
                <a:latin typeface="Arial" panose="020B0604020202020204" pitchFamily="34" charset="0"/>
                <a:cs typeface="Arial" panose="020B0604020202020204" pitchFamily="34" charset="0"/>
              </a:rPr>
              <a:t>Руководитель отдела по этическому ведению бизнеса </a:t>
            </a:r>
            <a:r>
              <a:rPr lang="ru-RU" sz="2000" b="1" u="sng" dirty="0">
                <a:solidFill>
                  <a:schemeClr val="accent3">
                    <a:lumMod val="50000"/>
                  </a:schemeClr>
                </a:solidFill>
                <a:latin typeface="Arial" panose="020B0604020202020204" pitchFamily="34" charset="0"/>
                <a:cs typeface="Arial" panose="020B0604020202020204" pitchFamily="34" charset="0"/>
              </a:rPr>
              <a:t>Федоткина Мария Сергеевна </a:t>
            </a:r>
          </a:p>
          <a:p>
            <a:r>
              <a:rPr lang="ru-RU" sz="2000" b="1" dirty="0">
                <a:solidFill>
                  <a:schemeClr val="accent3">
                    <a:lumMod val="50000"/>
                  </a:schemeClr>
                </a:solidFill>
                <a:latin typeface="Arial" panose="020B0604020202020204" pitchFamily="34" charset="0"/>
                <a:cs typeface="Arial" panose="020B0604020202020204" pitchFamily="34" charset="0"/>
              </a:rPr>
              <a:t>Тел. + 7 (495) 789-46-19, доб. 1150, </a:t>
            </a:r>
            <a:r>
              <a:rPr lang="ru-RU" sz="2000" b="1" dirty="0" err="1">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e-mail</a:t>
            </a:r>
            <a:r>
              <a:rPr lang="ru-RU" sz="20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000" b="1" u="sng"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fedotkina@euro-service.ru</a:t>
            </a:r>
            <a:endParaRPr lang="ru-RU" sz="20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ru-RU" sz="2000" b="1" dirty="0">
              <a:solidFill>
                <a:schemeClr val="accent3">
                  <a:lumMod val="50000"/>
                </a:schemeClr>
              </a:solidFill>
              <a:latin typeface="Arial" panose="020B0604020202020204" pitchFamily="34" charset="0"/>
              <a:cs typeface="Arial" panose="020B0604020202020204" pitchFamily="34" charset="0"/>
            </a:endParaRPr>
          </a:p>
          <a:p>
            <a:r>
              <a:rPr lang="ru-RU" sz="2000" b="1" dirty="0">
                <a:solidFill>
                  <a:schemeClr val="accent3">
                    <a:lumMod val="50000"/>
                  </a:schemeClr>
                </a:solidFill>
                <a:latin typeface="Arial" panose="020B0604020202020204" pitchFamily="34" charset="0"/>
                <a:cs typeface="Arial" panose="020B0604020202020204" pitchFamily="34" charset="0"/>
              </a:rPr>
              <a:t>Менеджер по этическому ведению бизнеса </a:t>
            </a:r>
            <a:r>
              <a:rPr lang="ru-RU" sz="2000" b="1" u="sng" dirty="0">
                <a:solidFill>
                  <a:schemeClr val="accent3">
                    <a:lumMod val="50000"/>
                  </a:schemeClr>
                </a:solidFill>
                <a:latin typeface="Arial" panose="020B0604020202020204" pitchFamily="34" charset="0"/>
                <a:cs typeface="Arial" panose="020B0604020202020204" pitchFamily="34" charset="0"/>
              </a:rPr>
              <a:t>Зиняева Юлия Александровна </a:t>
            </a:r>
          </a:p>
          <a:p>
            <a:r>
              <a:rPr lang="ru-RU" sz="2000" b="1" dirty="0">
                <a:solidFill>
                  <a:schemeClr val="accent3">
                    <a:lumMod val="50000"/>
                  </a:schemeClr>
                </a:solidFill>
                <a:latin typeface="Arial" panose="020B0604020202020204" pitchFamily="34" charset="0"/>
                <a:cs typeface="Arial" panose="020B0604020202020204" pitchFamily="34" charset="0"/>
              </a:rPr>
              <a:t>Тел. + 7 (495) 789-46-19, доб. 1149, </a:t>
            </a:r>
            <a:r>
              <a:rPr lang="en-US" sz="2000" b="1" dirty="0">
                <a:solidFill>
                  <a:schemeClr val="accent3">
                    <a:lumMod val="50000"/>
                  </a:schemeClr>
                </a:solidFill>
                <a:latin typeface="Arial" panose="020B0604020202020204" pitchFamily="34" charset="0"/>
                <a:cs typeface="Arial" panose="020B0604020202020204" pitchFamily="34" charset="0"/>
              </a:rPr>
              <a:t>e-mail</a:t>
            </a:r>
            <a:r>
              <a:rPr lang="ru-RU" sz="2000" b="1" dirty="0">
                <a:solidFill>
                  <a:schemeClr val="accent3">
                    <a:lumMod val="50000"/>
                  </a:schemeClr>
                </a:solidFill>
                <a:latin typeface="Arial" panose="020B0604020202020204" pitchFamily="34" charset="0"/>
                <a:cs typeface="Arial" panose="020B0604020202020204" pitchFamily="34" charset="0"/>
              </a:rPr>
              <a:t>: </a:t>
            </a:r>
            <a:r>
              <a:rPr lang="en-US" sz="2000" b="1" dirty="0">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zinyaeva.ua@euro-service.ru</a:t>
            </a:r>
            <a:r>
              <a:rPr lang="en-US" sz="2000" b="1" dirty="0">
                <a:solidFill>
                  <a:schemeClr val="accent3">
                    <a:lumMod val="50000"/>
                  </a:schemeClr>
                </a:solidFill>
                <a:latin typeface="Arial" panose="020B0604020202020204" pitchFamily="34" charset="0"/>
                <a:cs typeface="Arial" panose="020B0604020202020204" pitchFamily="34" charset="0"/>
              </a:rPr>
              <a:t> </a:t>
            </a:r>
            <a:endParaRPr lang="ru-RU" sz="2000" b="1">
              <a:solidFill>
                <a:schemeClr val="accent3">
                  <a:lumMod val="50000"/>
                </a:schemeClr>
              </a:solidFill>
              <a:latin typeface="Arial" panose="020B0604020202020204" pitchFamily="34" charset="0"/>
              <a:cs typeface="Arial" panose="020B0604020202020204" pitchFamily="34" charset="0"/>
            </a:endParaRPr>
          </a:p>
          <a:p>
            <a:endParaRPr lang="ru-RU" sz="2000" b="1" dirty="0">
              <a:solidFill>
                <a:schemeClr val="accent3">
                  <a:lumMod val="50000"/>
                </a:schemeClr>
              </a:solidFill>
              <a:latin typeface="Arial" panose="020B0604020202020204" pitchFamily="34" charset="0"/>
              <a:cs typeface="Arial" panose="020B0604020202020204" pitchFamily="34" charset="0"/>
            </a:endParaRPr>
          </a:p>
          <a:p>
            <a:r>
              <a:rPr lang="ru-RU" sz="2000" b="1" dirty="0">
                <a:solidFill>
                  <a:srgbClr val="FF0000"/>
                </a:solidFill>
                <a:latin typeface="Arial" panose="020B0604020202020204" pitchFamily="34" charset="0"/>
                <a:cs typeface="Arial" panose="020B0604020202020204" pitchFamily="34" charset="0"/>
              </a:rPr>
              <a:t>Горячая линия для обращений:</a:t>
            </a:r>
          </a:p>
          <a:p>
            <a:r>
              <a:rPr lang="ru-RU" sz="2000" b="1" dirty="0">
                <a:solidFill>
                  <a:srgbClr val="FF0000"/>
                </a:solidFill>
                <a:latin typeface="Arial" panose="020B0604020202020204" pitchFamily="34" charset="0"/>
                <a:ea typeface="Times"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compliance@euro-service.ru</a:t>
            </a:r>
            <a:endParaRPr lang="ru-RU"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endParaRPr lang="ru-RU"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ru-RU"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u-RU" sz="2000" b="1" dirty="0">
                <a:latin typeface="Arial" panose="020B0604020202020204" pitchFamily="34" charset="0"/>
                <a:cs typeface="Arial" panose="020B0604020202020204" pitchFamily="34" charset="0"/>
              </a:rPr>
              <a:t>Тел. + 7 (495) 789-46-19</a:t>
            </a: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E-mail</a:t>
            </a:r>
            <a:r>
              <a:rPr lang="ru-RU" sz="2000" b="1" dirty="0">
                <a:latin typeface="Arial" panose="020B0604020202020204" pitchFamily="34" charset="0"/>
                <a:cs typeface="Arial" panose="020B0604020202020204" pitchFamily="34" charset="0"/>
              </a:rPr>
              <a:t>: </a:t>
            </a:r>
            <a:r>
              <a:rPr lang="en-US" sz="2000" b="1" dirty="0">
                <a:solidFill>
                  <a:schemeClr val="accent3">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info@euro-service.ru</a:t>
            </a:r>
            <a:r>
              <a:rPr lang="en-US" sz="2000" b="1" dirty="0">
                <a:solidFill>
                  <a:schemeClr val="accent3">
                    <a:lumMod val="75000"/>
                  </a:schemeClr>
                </a:solidFill>
                <a:latin typeface="Arial" panose="020B0604020202020204" pitchFamily="34" charset="0"/>
                <a:cs typeface="Arial" panose="020B0604020202020204" pitchFamily="34" charset="0"/>
              </a:rPr>
              <a:t> </a:t>
            </a:r>
          </a:p>
          <a:p>
            <a:r>
              <a:rPr lang="en-US" sz="2000" b="1" dirty="0">
                <a:solidFill>
                  <a:schemeClr val="accent3">
                    <a:lumMod val="75000"/>
                  </a:schemeClr>
                </a:solidFill>
                <a:latin typeface="Arial" panose="020B0604020202020204" pitchFamily="34" charset="0"/>
                <a:cs typeface="Arial" panose="020B0604020202020204" pitchFamily="34" charset="0"/>
              </a:rPr>
              <a:t>                 </a:t>
            </a:r>
            <a:r>
              <a:rPr lang="en-US" sz="2000" b="1" dirty="0">
                <a:solidFill>
                  <a:schemeClr val="accent3">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www.euro-service.ru</a:t>
            </a:r>
            <a:r>
              <a:rPr lang="en-US" sz="2000" b="1" dirty="0">
                <a:solidFill>
                  <a:schemeClr val="accent3">
                    <a:lumMod val="75000"/>
                  </a:schemeClr>
                </a:solidFill>
                <a:latin typeface="Arial" panose="020B0604020202020204" pitchFamily="34" charset="0"/>
                <a:cs typeface="Arial" panose="020B0604020202020204" pitchFamily="34" charset="0"/>
              </a:rPr>
              <a:t> </a:t>
            </a:r>
            <a:endParaRPr lang="ru-RU" sz="2000" b="1" dirty="0">
              <a:solidFill>
                <a:schemeClr val="accent3">
                  <a:lumMod val="75000"/>
                </a:schemeClr>
              </a:solidFill>
              <a:latin typeface="Arial" panose="020B0604020202020204" pitchFamily="34" charset="0"/>
              <a:cs typeface="Arial" panose="020B0604020202020204" pitchFamily="34" charset="0"/>
            </a:endParaRPr>
          </a:p>
          <a:p>
            <a:endParaRPr lang="ru-RU" dirty="0"/>
          </a:p>
        </p:txBody>
      </p:sp>
      <p:sp>
        <p:nvSpPr>
          <p:cNvPr id="9" name="Овал 8">
            <a:extLst>
              <a:ext uri="{FF2B5EF4-FFF2-40B4-BE49-F238E27FC236}">
                <a16:creationId xmlns:a16="http://schemas.microsoft.com/office/drawing/2014/main" id="{9ADF0D1D-13B1-490A-7FD0-ABF479810354}"/>
              </a:ext>
            </a:extLst>
          </p:cNvPr>
          <p:cNvSpPr/>
          <p:nvPr/>
        </p:nvSpPr>
        <p:spPr>
          <a:xfrm>
            <a:off x="6775643" y="14389100"/>
            <a:ext cx="912090" cy="77597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6487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109382" cy="16559213"/>
          </a:xfrm>
          <a:prstGeom prst="rect">
            <a:avLst/>
          </a:prstGeom>
        </p:spPr>
      </p:pic>
      <p:sp>
        <p:nvSpPr>
          <p:cNvPr id="5" name="Текст 4">
            <a:extLst>
              <a:ext uri="{FF2B5EF4-FFF2-40B4-BE49-F238E27FC236}">
                <a16:creationId xmlns:a16="http://schemas.microsoft.com/office/drawing/2014/main" id="{611CB527-80E0-6245-6A34-F5CA394CD4E7}"/>
              </a:ext>
            </a:extLst>
          </p:cNvPr>
          <p:cNvSpPr>
            <a:spLocks noGrp="1"/>
          </p:cNvSpPr>
          <p:nvPr>
            <p:ph type="body" idx="16"/>
          </p:nvPr>
        </p:nvSpPr>
        <p:spPr>
          <a:xfrm>
            <a:off x="15517095" y="0"/>
            <a:ext cx="8676405" cy="16559213"/>
          </a:xfrm>
          <a:solidFill>
            <a:schemeClr val="accent3">
              <a:lumMod val="20000"/>
              <a:lumOff val="80000"/>
            </a:schemeClr>
          </a:solidFill>
          <a:ln>
            <a:solidFill>
              <a:srgbClr val="FFDC6D"/>
            </a:solidFill>
          </a:ln>
        </p:spPr>
        <p:txBody>
          <a:bodyPr>
            <a:normAutofit/>
          </a:bodyPr>
          <a:lstStyle/>
          <a:p>
            <a:pPr>
              <a:lnSpc>
                <a:spcPct val="200000"/>
              </a:lnSpc>
              <a:spcBef>
                <a:spcPts val="0"/>
              </a:spcBef>
            </a:pPr>
            <a:endParaRPr lang="ru-RU" sz="1600" b="1" dirty="0">
              <a:solidFill>
                <a:schemeClr val="accent1">
                  <a:lumMod val="50000"/>
                </a:schemeClr>
              </a:solidFill>
            </a:endParaRPr>
          </a:p>
          <a:p>
            <a:endParaRPr lang="ru-RU" sz="1400" dirty="0"/>
          </a:p>
        </p:txBody>
      </p:sp>
      <p:sp>
        <p:nvSpPr>
          <p:cNvPr id="6" name="Овал 5">
            <a:extLst>
              <a:ext uri="{FF2B5EF4-FFF2-40B4-BE49-F238E27FC236}">
                <a16:creationId xmlns:a16="http://schemas.microsoft.com/office/drawing/2014/main" id="{3379F4CB-FE3D-FBE4-2C69-9F10B840867E}"/>
              </a:ext>
            </a:extLst>
          </p:cNvPr>
          <p:cNvSpPr/>
          <p:nvPr/>
        </p:nvSpPr>
        <p:spPr>
          <a:xfrm>
            <a:off x="6847612" y="5115697"/>
            <a:ext cx="7585365" cy="7512908"/>
          </a:xfrm>
          <a:prstGeom prst="ellipse">
            <a:avLst/>
          </a:prstGeom>
          <a:solidFill>
            <a:srgbClr val="FFDC6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1495166" y="2253375"/>
            <a:ext cx="7585365" cy="2862322"/>
          </a:xfrm>
          <a:prstGeom prst="rect">
            <a:avLst/>
          </a:prstGeom>
          <a:noFill/>
        </p:spPr>
        <p:txBody>
          <a:bodyPr wrap="square" rtlCol="0">
            <a:spAutoFit/>
          </a:bodyPr>
          <a:lstStyle/>
          <a:p>
            <a:pPr algn="ctr"/>
            <a:r>
              <a:rPr lang="ru-RU" sz="2000" dirty="0">
                <a:latin typeface="Arial" panose="020B0604020202020204" pitchFamily="34" charset="0"/>
                <a:cs typeface="Arial" panose="020B0604020202020204" pitchFamily="34" charset="0"/>
              </a:rPr>
              <a:t>АО «Фирма ЕВРОСЕРВИС» заявляет о своей приверженности требованиям и нормам применимого законодательства, правилам, кодексам и стандартам, установленным компетентными властями, профессиональным ассоциациям, принципам деловой этики и внутренним документам АО «Фирма ЕВРОСЕРВИС».</a:t>
            </a:r>
          </a:p>
          <a:p>
            <a:pPr algn="ctr"/>
            <a:r>
              <a:rPr lang="ru-RU" sz="2000" dirty="0">
                <a:latin typeface="Arial" panose="020B0604020202020204" pitchFamily="34" charset="0"/>
                <a:cs typeface="Arial" panose="020B0604020202020204" pitchFamily="34" charset="0"/>
              </a:rPr>
              <a:t>Наша комплаенс-система основана на строгом соблюдении законодательства, следованию лучшим мировым принципам и стандартам делового поведения.</a:t>
            </a:r>
          </a:p>
        </p:txBody>
      </p:sp>
      <p:sp>
        <p:nvSpPr>
          <p:cNvPr id="12" name="TextBox 11"/>
          <p:cNvSpPr txBox="1"/>
          <p:nvPr/>
        </p:nvSpPr>
        <p:spPr>
          <a:xfrm>
            <a:off x="7209342" y="7369072"/>
            <a:ext cx="6861904" cy="3170099"/>
          </a:xfrm>
          <a:prstGeom prst="rect">
            <a:avLst/>
          </a:prstGeom>
          <a:noFill/>
        </p:spPr>
        <p:txBody>
          <a:bodyPr wrap="square" rtlCol="0">
            <a:spAutoFit/>
          </a:bodyPr>
          <a:lstStyle/>
          <a:p>
            <a:pPr algn="ctr"/>
            <a:r>
              <a:rPr lang="ru-RU" sz="2000" dirty="0">
                <a:latin typeface="Arial" panose="020B0604020202020204" pitchFamily="34" charset="0"/>
                <a:cs typeface="Arial" panose="020B0604020202020204" pitchFamily="34" charset="0"/>
              </a:rPr>
              <a:t>Каждый из нас должен следовать ценностям Компании, принципам морали и стандартам корпоративной этики в своей повседневной работе. Для каждого члена нашей команды следование Этическому кодексу АО «Фирма ЕВРОСЕРВИС» – неотъемлемое условие работы, от которого зависит доверие клиентов, репутация Компании на рынке, а значит и успешное долгосрочное развитие. Мы считаем важным на личном примере показывать приверженность стандартам корпоративной </a:t>
            </a:r>
          </a:p>
          <a:p>
            <a:pPr algn="ctr"/>
            <a:r>
              <a:rPr lang="ru-RU" sz="2000" dirty="0">
                <a:latin typeface="Arial" panose="020B0604020202020204" pitchFamily="34" charset="0"/>
                <a:cs typeface="Arial" panose="020B0604020202020204" pitchFamily="34" charset="0"/>
              </a:rPr>
              <a:t>Этики АО «Фирма ЕВРОСЕРВИС».</a:t>
            </a:r>
          </a:p>
        </p:txBody>
      </p:sp>
      <p:sp>
        <p:nvSpPr>
          <p:cNvPr id="13" name="TextBox 12"/>
          <p:cNvSpPr txBox="1"/>
          <p:nvPr/>
        </p:nvSpPr>
        <p:spPr>
          <a:xfrm>
            <a:off x="16753609" y="151414"/>
            <a:ext cx="7439891" cy="16176864"/>
          </a:xfrm>
          <a:prstGeom prst="rect">
            <a:avLst/>
          </a:prstGeom>
          <a:noFill/>
        </p:spPr>
        <p:txBody>
          <a:bodyPr wrap="square" rtlCol="0">
            <a:spAutoFit/>
          </a:bodyPr>
          <a:lstStyle/>
          <a:p>
            <a:pPr>
              <a:lnSpc>
                <a:spcPts val="4160"/>
              </a:lnSpc>
            </a:pPr>
            <a:r>
              <a:rPr lang="ru-RU" sz="1600" dirty="0">
                <a:latin typeface="Arial" panose="020B0604020202020204" pitchFamily="34" charset="0"/>
                <a:cs typeface="Arial" panose="020B0604020202020204" pitchFamily="34" charset="0"/>
              </a:rPr>
              <a:t>Оглавление</a:t>
            </a:r>
          </a:p>
          <a:p>
            <a:pPr>
              <a:lnSpc>
                <a:spcPts val="4160"/>
              </a:lnSpc>
            </a:pPr>
            <a:r>
              <a:rPr lang="ru-RU" sz="1600" dirty="0">
                <a:latin typeface="Arial" panose="020B0604020202020204" pitchFamily="34" charset="0"/>
                <a:cs typeface="Arial" panose="020B0604020202020204" pitchFamily="34" charset="0"/>
              </a:rPr>
              <a:t>ОБЩИЕ ПОНЯТИЯ ЭТИЧЕСКОГО КОДЕКСА.</a:t>
            </a:r>
          </a:p>
          <a:p>
            <a:pPr>
              <a:lnSpc>
                <a:spcPts val="4160"/>
              </a:lnSpc>
            </a:pPr>
            <a:r>
              <a:rPr lang="ru-RU" sz="1600" dirty="0">
                <a:latin typeface="Arial" panose="020B0604020202020204" pitchFamily="34" charset="0"/>
                <a:cs typeface="Arial" panose="020B0604020202020204" pitchFamily="34" charset="0"/>
              </a:rPr>
              <a:t>1.1. Роль Управления Компании.</a:t>
            </a:r>
          </a:p>
          <a:p>
            <a:pPr>
              <a:lnSpc>
                <a:spcPts val="4160"/>
              </a:lnSpc>
            </a:pPr>
            <a:r>
              <a:rPr lang="ru-RU" sz="1600" dirty="0">
                <a:latin typeface="Arial" panose="020B0604020202020204" pitchFamily="34" charset="0"/>
                <a:cs typeface="Arial" panose="020B0604020202020204" pitchFamily="34" charset="0"/>
              </a:rPr>
              <a:t>1.2. Законы и нормативные акты, действующие в разных странах.</a:t>
            </a:r>
          </a:p>
          <a:p>
            <a:pPr>
              <a:lnSpc>
                <a:spcPts val="4160"/>
              </a:lnSpc>
            </a:pPr>
            <a:r>
              <a:rPr lang="ru-RU" sz="1600" dirty="0">
                <a:latin typeface="Arial" panose="020B0604020202020204" pitchFamily="34" charset="0"/>
                <a:cs typeface="Arial" panose="020B0604020202020204" pitchFamily="34" charset="0"/>
              </a:rPr>
              <a:t>1.3. Соблюдение Кодекса.</a:t>
            </a:r>
          </a:p>
          <a:p>
            <a:pPr>
              <a:lnSpc>
                <a:spcPts val="4160"/>
              </a:lnSpc>
            </a:pPr>
            <a:r>
              <a:rPr lang="ru-RU" sz="1600" dirty="0">
                <a:latin typeface="Arial" panose="020B0604020202020204" pitchFamily="34" charset="0"/>
                <a:cs typeface="Arial" panose="020B0604020202020204" pitchFamily="34" charset="0"/>
              </a:rPr>
              <a:t>1.4. Рассмотрение опасений.</a:t>
            </a:r>
          </a:p>
          <a:p>
            <a:pPr>
              <a:lnSpc>
                <a:spcPts val="4160"/>
              </a:lnSpc>
            </a:pPr>
            <a:r>
              <a:rPr lang="ru-RU" sz="1600" dirty="0">
                <a:latin typeface="Arial" panose="020B0604020202020204" pitchFamily="34" charset="0"/>
                <a:cs typeface="Arial" panose="020B0604020202020204" pitchFamily="34" charset="0"/>
              </a:rPr>
              <a:t>ОТВЕТСТВЕННОЕ ВЕДЕНИЕ БИЗНЕСА.</a:t>
            </a:r>
          </a:p>
          <a:p>
            <a:pPr>
              <a:lnSpc>
                <a:spcPts val="4160"/>
              </a:lnSpc>
            </a:pPr>
            <a:r>
              <a:rPr lang="ru-RU" sz="1600" dirty="0">
                <a:latin typeface="Arial" panose="020B0604020202020204" pitchFamily="34" charset="0"/>
                <a:cs typeface="Arial" panose="020B0604020202020204" pitchFamily="34" charset="0"/>
              </a:rPr>
              <a:t>2.1. Обеспечение высоких стандартов качества продукции.</a:t>
            </a:r>
          </a:p>
          <a:p>
            <a:pPr>
              <a:lnSpc>
                <a:spcPts val="4160"/>
              </a:lnSpc>
            </a:pPr>
            <a:r>
              <a:rPr lang="ru-RU" sz="1600" dirty="0">
                <a:latin typeface="Arial" panose="020B0604020202020204" pitchFamily="34" charset="0"/>
                <a:cs typeface="Arial" panose="020B0604020202020204" pitchFamily="34" charset="0"/>
              </a:rPr>
              <a:t>2.2. Дискриминация и притеснения.</a:t>
            </a:r>
          </a:p>
          <a:p>
            <a:pPr>
              <a:lnSpc>
                <a:spcPts val="4160"/>
              </a:lnSpc>
            </a:pPr>
            <a:r>
              <a:rPr lang="ru-RU" sz="1600" dirty="0">
                <a:latin typeface="Arial" panose="020B0604020202020204" pitchFamily="34" charset="0"/>
                <a:cs typeface="Arial" panose="020B0604020202020204" pitchFamily="34" charset="0"/>
              </a:rPr>
              <a:t>2.3. Здоровые и безопасные условия работы.</a:t>
            </a:r>
          </a:p>
          <a:p>
            <a:pPr>
              <a:lnSpc>
                <a:spcPts val="4160"/>
              </a:lnSpc>
            </a:pPr>
            <a:r>
              <a:rPr lang="ru-RU" sz="1600" dirty="0">
                <a:latin typeface="Arial" panose="020B0604020202020204" pitchFamily="34" charset="0"/>
                <a:cs typeface="Arial" panose="020B0604020202020204" pitchFamily="34" charset="0"/>
              </a:rPr>
              <a:t>2.4. Права человека.</a:t>
            </a:r>
          </a:p>
          <a:p>
            <a:pPr>
              <a:lnSpc>
                <a:spcPts val="4160"/>
              </a:lnSpc>
            </a:pPr>
            <a:r>
              <a:rPr lang="ru-RU" sz="1600" dirty="0">
                <a:latin typeface="Arial" panose="020B0604020202020204" pitchFamily="34" charset="0"/>
                <a:cs typeface="Arial" panose="020B0604020202020204" pitchFamily="34" charset="0"/>
              </a:rPr>
              <a:t>2.5. Учет, финансовая отчетность и раскрытие информации.</a:t>
            </a:r>
          </a:p>
          <a:p>
            <a:pPr>
              <a:lnSpc>
                <a:spcPts val="4160"/>
              </a:lnSpc>
            </a:pPr>
            <a:r>
              <a:rPr lang="ru-RU" sz="1600" dirty="0">
                <a:latin typeface="Arial" panose="020B0604020202020204" pitchFamily="34" charset="0"/>
                <a:cs typeface="Arial" panose="020B0604020202020204" pitchFamily="34" charset="0"/>
              </a:rPr>
              <a:t>2.6. Использование собственности, активов и ресурсов Компании.</a:t>
            </a:r>
          </a:p>
          <a:p>
            <a:pPr>
              <a:lnSpc>
                <a:spcPts val="4160"/>
              </a:lnSpc>
            </a:pPr>
            <a:r>
              <a:rPr lang="ru-RU" sz="1600" dirty="0">
                <a:latin typeface="Arial" panose="020B0604020202020204" pitchFamily="34" charset="0"/>
                <a:cs typeface="Arial" panose="020B0604020202020204" pitchFamily="34" charset="0"/>
              </a:rPr>
              <a:t>2.7. Конфиденциальность информации (защита данных).</a:t>
            </a:r>
          </a:p>
          <a:p>
            <a:pPr>
              <a:lnSpc>
                <a:spcPts val="4160"/>
              </a:lnSpc>
            </a:pPr>
            <a:r>
              <a:rPr lang="ru-RU" sz="1600" dirty="0">
                <a:latin typeface="Arial" panose="020B0604020202020204" pitchFamily="34" charset="0"/>
                <a:cs typeface="Arial" panose="020B0604020202020204" pitchFamily="34" charset="0"/>
              </a:rPr>
              <a:t>2.8. Электронные средства связи.</a:t>
            </a:r>
          </a:p>
          <a:p>
            <a:pPr>
              <a:lnSpc>
                <a:spcPts val="4160"/>
              </a:lnSpc>
            </a:pPr>
            <a:r>
              <a:rPr lang="ru-RU" sz="1600" dirty="0">
                <a:latin typeface="Arial" panose="020B0604020202020204" pitchFamily="34" charset="0"/>
                <a:cs typeface="Arial" panose="020B0604020202020204" pitchFamily="34" charset="0"/>
              </a:rPr>
              <a:t>2.9. Руководство по практике деловых отношений.</a:t>
            </a:r>
          </a:p>
          <a:p>
            <a:pPr>
              <a:lnSpc>
                <a:spcPts val="4160"/>
              </a:lnSpc>
            </a:pPr>
            <a:r>
              <a:rPr lang="ru-RU" sz="1600" dirty="0">
                <a:latin typeface="Arial" panose="020B0604020202020204" pitchFamily="34" charset="0"/>
                <a:cs typeface="Arial" panose="020B0604020202020204" pitchFamily="34" charset="0"/>
              </a:rPr>
              <a:t>2.10. Конфликт интересов.</a:t>
            </a:r>
          </a:p>
          <a:p>
            <a:pPr>
              <a:lnSpc>
                <a:spcPts val="4160"/>
              </a:lnSpc>
            </a:pPr>
            <a:r>
              <a:rPr lang="ru-RU" sz="1600" dirty="0">
                <a:latin typeface="Arial" panose="020B0604020202020204" pitchFamily="34" charset="0"/>
                <a:cs typeface="Arial" panose="020B0604020202020204" pitchFamily="34" charset="0"/>
              </a:rPr>
              <a:t>2.11. Внешние связи.</a:t>
            </a:r>
          </a:p>
          <a:p>
            <a:pPr>
              <a:lnSpc>
                <a:spcPts val="4160"/>
              </a:lnSpc>
            </a:pPr>
            <a:r>
              <a:rPr lang="ru-RU" sz="1600" dirty="0">
                <a:latin typeface="Arial" panose="020B0604020202020204" pitchFamily="34" charset="0"/>
                <a:cs typeface="Arial" panose="020B0604020202020204" pitchFamily="34" charset="0"/>
              </a:rPr>
              <a:t>2.12. Расследование нарушений. Меры ответственности.</a:t>
            </a:r>
          </a:p>
          <a:p>
            <a:pPr>
              <a:lnSpc>
                <a:spcPts val="4160"/>
              </a:lnSpc>
            </a:pPr>
            <a:r>
              <a:rPr lang="ru-RU" sz="1600" dirty="0">
                <a:latin typeface="Arial" panose="020B0604020202020204" pitchFamily="34" charset="0"/>
                <a:cs typeface="Arial" panose="020B0604020202020204" pitchFamily="34" charset="0"/>
              </a:rPr>
              <a:t>ДОБРОСОВЕСТННОСТЬ.</a:t>
            </a:r>
          </a:p>
          <a:p>
            <a:pPr>
              <a:lnSpc>
                <a:spcPts val="4160"/>
              </a:lnSpc>
            </a:pPr>
            <a:r>
              <a:rPr lang="ru-RU" sz="1600" dirty="0">
                <a:latin typeface="Arial" panose="020B0604020202020204" pitchFamily="34" charset="0"/>
                <a:cs typeface="Arial" panose="020B0604020202020204" pitchFamily="34" charset="0"/>
              </a:rPr>
              <a:t>3.1. Борьба с незаконной торговлей.</a:t>
            </a:r>
          </a:p>
          <a:p>
            <a:pPr>
              <a:lnSpc>
                <a:spcPts val="4160"/>
              </a:lnSpc>
            </a:pPr>
            <a:r>
              <a:rPr lang="ru-RU" sz="1600" dirty="0">
                <a:latin typeface="Arial" panose="020B0604020202020204" pitchFamily="34" charset="0"/>
                <a:cs typeface="Arial" panose="020B0604020202020204" pitchFamily="34" charset="0"/>
              </a:rPr>
              <a:t>3.2. Борьба с легализацией (отмыванием) незаконных доходов.</a:t>
            </a:r>
          </a:p>
          <a:p>
            <a:pPr>
              <a:lnSpc>
                <a:spcPts val="4160"/>
              </a:lnSpc>
            </a:pPr>
            <a:r>
              <a:rPr lang="ru-RU" sz="1600" dirty="0">
                <a:latin typeface="Arial" panose="020B0604020202020204" pitchFamily="34" charset="0"/>
                <a:cs typeface="Arial" panose="020B0604020202020204" pitchFamily="34" charset="0"/>
              </a:rPr>
              <a:t>3.3. Конкуренция и противодействие сговорам.</a:t>
            </a:r>
          </a:p>
          <a:p>
            <a:pPr>
              <a:lnSpc>
                <a:spcPts val="4160"/>
              </a:lnSpc>
            </a:pPr>
            <a:r>
              <a:rPr lang="ru-RU" sz="1600" dirty="0">
                <a:latin typeface="Arial" panose="020B0604020202020204" pitchFamily="34" charset="0"/>
                <a:cs typeface="Arial" panose="020B0604020202020204" pitchFamily="34" charset="0"/>
              </a:rPr>
              <a:t>3.4. Противодействие коррупции.</a:t>
            </a:r>
          </a:p>
          <a:p>
            <a:pPr>
              <a:lnSpc>
                <a:spcPts val="4160"/>
              </a:lnSpc>
            </a:pPr>
            <a:r>
              <a:rPr lang="ru-RU" sz="1600" dirty="0">
                <a:latin typeface="Arial" panose="020B0604020202020204" pitchFamily="34" charset="0"/>
                <a:cs typeface="Arial" panose="020B0604020202020204" pitchFamily="34" charset="0"/>
              </a:rPr>
              <a:t>3.5. Реклама и продвижение.</a:t>
            </a:r>
          </a:p>
          <a:p>
            <a:pPr>
              <a:lnSpc>
                <a:spcPts val="4160"/>
              </a:lnSpc>
            </a:pPr>
            <a:r>
              <a:rPr lang="ru-RU" sz="1600" dirty="0">
                <a:latin typeface="Arial" panose="020B0604020202020204" pitchFamily="34" charset="0"/>
                <a:cs typeface="Arial" panose="020B0604020202020204" pitchFamily="34" charset="0"/>
              </a:rPr>
              <a:t>3.6. Подарки и развлечения.</a:t>
            </a:r>
          </a:p>
          <a:p>
            <a:pPr>
              <a:lnSpc>
                <a:spcPts val="4160"/>
              </a:lnSpc>
            </a:pPr>
            <a:r>
              <a:rPr lang="ru-RU" sz="1600" dirty="0">
                <a:latin typeface="Arial" panose="020B0604020202020204" pitchFamily="34" charset="0"/>
                <a:cs typeface="Arial" panose="020B0604020202020204" pitchFamily="34" charset="0"/>
              </a:rPr>
              <a:t>3.7. Отношения с контрагентами.</a:t>
            </a:r>
          </a:p>
          <a:p>
            <a:pPr>
              <a:lnSpc>
                <a:spcPts val="4160"/>
              </a:lnSpc>
            </a:pPr>
            <a:r>
              <a:rPr lang="ru-RU" sz="1600" dirty="0">
                <a:latin typeface="Arial" panose="020B0604020202020204" pitchFamily="34" charset="0"/>
                <a:cs typeface="Arial" panose="020B0604020202020204" pitchFamily="34" charset="0"/>
              </a:rPr>
              <a:t>3.8. Взаимодействие со специалистами системы здравоохранения.</a:t>
            </a:r>
          </a:p>
          <a:p>
            <a:pPr>
              <a:lnSpc>
                <a:spcPts val="4160"/>
              </a:lnSpc>
            </a:pPr>
            <a:r>
              <a:rPr lang="ru-RU" sz="1600" dirty="0">
                <a:latin typeface="Arial" panose="020B0604020202020204" pitchFamily="34" charset="0"/>
                <a:cs typeface="Arial" panose="020B0604020202020204" pitchFamily="34" charset="0"/>
              </a:rPr>
              <a:t>3.9. Политическая и общественная деятельность.</a:t>
            </a:r>
          </a:p>
          <a:p>
            <a:pPr>
              <a:lnSpc>
                <a:spcPts val="4160"/>
              </a:lnSpc>
            </a:pPr>
            <a:r>
              <a:rPr lang="ru-RU" sz="1600" dirty="0">
                <a:latin typeface="Arial" panose="020B0604020202020204" pitchFamily="34" charset="0"/>
                <a:cs typeface="Arial" panose="020B0604020202020204" pitchFamily="34" charset="0"/>
              </a:rPr>
              <a:t>3.10. Соблюдение законов.</a:t>
            </a:r>
          </a:p>
        </p:txBody>
      </p:sp>
    </p:spTree>
    <p:extLst>
      <p:ext uri="{BB962C8B-B14F-4D97-AF65-F5344CB8AC3E}">
        <p14:creationId xmlns:p14="http://schemas.microsoft.com/office/powerpoint/2010/main" val="4085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22AF0E-7B3B-4DB8-9CD2-A8E99B455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1"/>
            <a:ext cx="6351373" cy="16559212"/>
          </a:xfrm>
          <a:prstGeom prst="rect">
            <a:avLst/>
          </a:prstGeom>
        </p:spPr>
      </p:pic>
      <p:sp>
        <p:nvSpPr>
          <p:cNvPr id="10" name="Текст 1">
            <a:extLst>
              <a:ext uri="{FF2B5EF4-FFF2-40B4-BE49-F238E27FC236}">
                <a16:creationId xmlns:a16="http://schemas.microsoft.com/office/drawing/2014/main" id="{45805E60-FE44-46F6-8A1D-35408D1A3E09}"/>
              </a:ext>
            </a:extLst>
          </p:cNvPr>
          <p:cNvSpPr txBox="1">
            <a:spLocks/>
          </p:cNvSpPr>
          <p:nvPr/>
        </p:nvSpPr>
        <p:spPr>
          <a:xfrm>
            <a:off x="6368976" y="995887"/>
            <a:ext cx="5461000" cy="15139194"/>
          </a:xfrm>
          <a:prstGeom prst="rect">
            <a:avLst/>
          </a:prstGeom>
        </p:spPr>
        <p:txBody>
          <a:bodyPr>
            <a:normAutofit fontScale="70000" lnSpcReduction="20000"/>
          </a:bodyPr>
          <a:lstStyle>
            <a:lvl1pPr marL="551978" indent="-551978" algn="l" defTabSz="2207910" rtl="0" eaLnBrk="1" latinLnBrk="0" hangingPunct="1">
              <a:lnSpc>
                <a:spcPct val="90000"/>
              </a:lnSpc>
              <a:spcBef>
                <a:spcPts val="2415"/>
              </a:spcBef>
              <a:buFont typeface="Arial" panose="020B0604020202020204" pitchFamily="34" charset="0"/>
              <a:buChar char="•"/>
              <a:defRPr sz="6761" kern="1200">
                <a:solidFill>
                  <a:schemeClr val="tx1"/>
                </a:solidFill>
                <a:latin typeface="+mn-lt"/>
                <a:ea typeface="+mn-ea"/>
                <a:cs typeface="+mn-cs"/>
              </a:defRPr>
            </a:lvl1pPr>
            <a:lvl2pPr marL="1655933" indent="-551978" algn="l" defTabSz="2207910" rtl="0" eaLnBrk="1" latinLnBrk="0" hangingPunct="1">
              <a:lnSpc>
                <a:spcPct val="90000"/>
              </a:lnSpc>
              <a:spcBef>
                <a:spcPts val="1207"/>
              </a:spcBef>
              <a:buFont typeface="Arial" panose="020B0604020202020204" pitchFamily="34" charset="0"/>
              <a:buChar char="•"/>
              <a:defRPr sz="5795" kern="1200">
                <a:solidFill>
                  <a:schemeClr val="tx1"/>
                </a:solidFill>
                <a:latin typeface="+mn-lt"/>
                <a:ea typeface="+mn-ea"/>
                <a:cs typeface="+mn-cs"/>
              </a:defRPr>
            </a:lvl2pPr>
            <a:lvl3pPr marL="2759888" indent="-551978" algn="l" defTabSz="2207910" rtl="0" eaLnBrk="1" latinLnBrk="0" hangingPunct="1">
              <a:lnSpc>
                <a:spcPct val="90000"/>
              </a:lnSpc>
              <a:spcBef>
                <a:spcPts val="1207"/>
              </a:spcBef>
              <a:buFont typeface="Arial" panose="020B0604020202020204" pitchFamily="34" charset="0"/>
              <a:buChar char="•"/>
              <a:defRPr sz="4829" kern="1200">
                <a:solidFill>
                  <a:schemeClr val="tx1"/>
                </a:solidFill>
                <a:latin typeface="+mn-lt"/>
                <a:ea typeface="+mn-ea"/>
                <a:cs typeface="+mn-cs"/>
              </a:defRPr>
            </a:lvl3pPr>
            <a:lvl4pPr marL="386384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4pPr>
            <a:lvl5pPr marL="496779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5pPr>
            <a:lvl6pPr marL="607175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6pPr>
            <a:lvl7pPr marL="717570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7pPr>
            <a:lvl8pPr marL="827966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8pPr>
            <a:lvl9pPr marL="9383619"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9pPr>
          </a:lstStyle>
          <a:p>
            <a:pPr marR="36195" algn="just">
              <a:lnSpc>
                <a:spcPct val="120000"/>
              </a:lnSpc>
            </a:pP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Очень важно, чтобы все контрагенты и сотрудники Акционерного Общества «Фирма ЕВРОСЕРВИС» (далее - «Компания») со всей честностью разделяли нашу приверженность делу. Настоящие принципы/стандарты, описанные в данном Кодексе, применяются к физическим лицам/организациям, которые работают в организации, предоставляют услуги, товары или другие продукты. Там, где они есть, собственные письменные стандарты этики и соответствия Поставщика могут заменять настоящие стандарты, если они соответствуют настоящим стандартам и включены в письменный договор между компанией и Поставщиком. </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Репутация и будущие успехи Компании в значительной мере зависят от соблюдения не только требований закона, но и от приверженности высоким этическим стандартам в процессе ведения деятельности.</a:t>
            </a: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Настоящий Кодекс является свидетельством нашей приверженности Компании принципам цивилизованного ведения бизнеса.</a:t>
            </a: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Кодекс устанавливает стандарты ответственного поведения, которые должны соблюдать все сотрудники Компании и дает практические рекомендации в решении важных проблем (как этических, так и правовых). Кодекс разработан для того, чтобы каждый работник Компании понимал и соблюдал эти стандарты.</a:t>
            </a: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Кодекс обязателен для исполнения всеми без исключения работниками Компании, независимо от их должности или места работы. Все сотрудники Компании должны всегда следовать стандартам и правилам, установленным в настоящем Кодексе.</a:t>
            </a: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Все привлекаемые нами контрагенты должны при ведении бизнеса от имени и в интересах Компании действовать в рамках стандартов и правил поведения, установленных настоящим Кодексом.</a:t>
            </a: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При расширении масштабов деятельности Компании мы являемся объектом повышенного внимания. В связи с этим, мы должны гарантировать максимальное соблюдение принципов деловой этики в нашей деятельности.</a:t>
            </a: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Кодекс является важнейшим фактором долгосрочной устойчивости нашего бизнеса и реализации нашей стратегии увеличения продаж. </a:t>
            </a:r>
          </a:p>
          <a:p>
            <a:pPr algn="just">
              <a:lnSpc>
                <a:spcPct val="120000"/>
              </a:lnSpc>
            </a:pPr>
            <a:r>
              <a:rPr lang="ru-RU" sz="2000" dirty="0">
                <a:latin typeface="Arial" panose="020B0604020202020204" pitchFamily="34" charset="0"/>
                <a:ea typeface="Times New Roman" panose="02020603050405020304" pitchFamily="18" charset="0"/>
                <a:cs typeface="Arial" panose="020B0604020202020204" pitchFamily="34" charset="0"/>
              </a:rPr>
              <a:t>Кодекс является ключевым элементом нашей системы внутреннего контроля, которая гарантирует наличие соответствующих средств для оказания помощи работникам в выполнении их обязанностей в Компании.</a:t>
            </a:r>
          </a:p>
          <a:p>
            <a:pPr algn="just">
              <a:lnSpc>
                <a:spcPct val="120000"/>
              </a:lnSpc>
            </a:pPr>
            <a:r>
              <a:rPr lang="ru-RU" sz="2000" dirty="0">
                <a:latin typeface="Arial" panose="020B0604020202020204" pitchFamily="34" charset="0"/>
                <a:ea typeface="Times" panose="02020603050405020304" pitchFamily="18" charset="0"/>
                <a:cs typeface="Arial" panose="020B0604020202020204" pitchFamily="34" charset="0"/>
              </a:rPr>
              <a:t>Кодекс не в состоянии описать все ситуации</a:t>
            </a:r>
            <a:r>
              <a:rPr lang="ru-RU" sz="2000" dirty="0">
                <a:latin typeface="Arial" panose="020B0604020202020204" pitchFamily="34" charset="0"/>
                <a:ea typeface="Euphemia" panose="020B0503040102020104" pitchFamily="34" charset="0"/>
                <a:cs typeface="Arial" panose="020B0604020202020204" pitchFamily="34" charset="0"/>
              </a:rPr>
              <a:t>,</a:t>
            </a:r>
            <a:r>
              <a:rPr lang="ru-RU" sz="2000" dirty="0">
                <a:latin typeface="Arial" panose="020B0604020202020204" pitchFamily="34" charset="0"/>
                <a:ea typeface="Times" panose="02020603050405020304" pitchFamily="18" charset="0"/>
                <a:cs typeface="Arial" panose="020B0604020202020204" pitchFamily="34" charset="0"/>
              </a:rPr>
              <a:t> с которыми могут столкнуться сотрудники</a:t>
            </a:r>
            <a:r>
              <a:rPr lang="ru-RU" sz="2000" dirty="0">
                <a:latin typeface="Arial" panose="020B0604020202020204" pitchFamily="34" charset="0"/>
                <a:ea typeface="Euphemia" panose="020B0503040102020104" pitchFamily="34" charset="0"/>
                <a:cs typeface="Arial" panose="020B0604020202020204" pitchFamily="34" charset="0"/>
              </a:rPr>
              <a:t>.</a:t>
            </a:r>
            <a:r>
              <a:rPr lang="ru-RU" sz="2000" dirty="0">
                <a:latin typeface="Arial" panose="020B0604020202020204" pitchFamily="34" charset="0"/>
                <a:ea typeface="Times" panose="02020603050405020304" pitchFamily="18" charset="0"/>
                <a:cs typeface="Arial" panose="020B0604020202020204" pitchFamily="34" charset="0"/>
              </a:rPr>
              <a:t> Если у сотрудника возникли сомнения</a:t>
            </a:r>
            <a:r>
              <a:rPr lang="ru-RU" sz="2000" dirty="0">
                <a:latin typeface="Arial" panose="020B0604020202020204" pitchFamily="34" charset="0"/>
                <a:ea typeface="Euphemia" panose="020B0503040102020104" pitchFamily="34" charset="0"/>
                <a:cs typeface="Arial" panose="020B0604020202020204" pitchFamily="34" charset="0"/>
              </a:rPr>
              <a:t>,</a:t>
            </a:r>
            <a:r>
              <a:rPr lang="ru-RU" sz="2000" dirty="0">
                <a:latin typeface="Arial" panose="020B0604020202020204" pitchFamily="34" charset="0"/>
                <a:ea typeface="Times" panose="02020603050405020304" pitchFamily="18" charset="0"/>
                <a:cs typeface="Arial" panose="020B0604020202020204" pitchFamily="34" charset="0"/>
              </a:rPr>
              <a:t> есть несколько способов обратиться за помощью и советом</a:t>
            </a:r>
            <a:r>
              <a:rPr lang="ru-RU" sz="2000" dirty="0">
                <a:latin typeface="Arial" panose="020B0604020202020204" pitchFamily="34" charset="0"/>
                <a:ea typeface="Euphemia" panose="020B0503040102020104" pitchFamily="34" charset="0"/>
                <a:cs typeface="Arial" panose="020B0604020202020204" pitchFamily="34" charset="0"/>
              </a:rPr>
              <a:t>.</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pPr>
            <a:endParaRPr lang="ru-RU" sz="6000" dirty="0">
              <a:latin typeface="Arial" panose="020B0604020202020204" pitchFamily="34" charset="0"/>
              <a:cs typeface="Arial" panose="020B0604020202020204" pitchFamily="34" charset="0"/>
            </a:endParaRPr>
          </a:p>
        </p:txBody>
      </p:sp>
      <p:sp>
        <p:nvSpPr>
          <p:cNvPr id="11" name="Текст 2">
            <a:extLst>
              <a:ext uri="{FF2B5EF4-FFF2-40B4-BE49-F238E27FC236}">
                <a16:creationId xmlns:a16="http://schemas.microsoft.com/office/drawing/2014/main" id="{E51378D6-B814-C883-D85B-6547B8A8E04A}"/>
              </a:ext>
            </a:extLst>
          </p:cNvPr>
          <p:cNvSpPr txBox="1">
            <a:spLocks/>
          </p:cNvSpPr>
          <p:nvPr/>
        </p:nvSpPr>
        <p:spPr>
          <a:xfrm>
            <a:off x="12489166" y="995887"/>
            <a:ext cx="5461000" cy="15139194"/>
          </a:xfrm>
          <a:prstGeom prst="rect">
            <a:avLst/>
          </a:prstGeom>
        </p:spPr>
        <p:txBody>
          <a:bodyPr vert="horz" lIns="91440" tIns="45720" rIns="91440" bIns="45720" rtlCol="0">
            <a:normAutofit/>
          </a:bodyPr>
          <a:lstStyle>
            <a:lvl1pPr marL="0" indent="0" algn="l" defTabSz="2207910" rtl="0" eaLnBrk="1" latinLnBrk="0" hangingPunct="1">
              <a:lnSpc>
                <a:spcPct val="100000"/>
              </a:lnSpc>
              <a:spcBef>
                <a:spcPts val="2415"/>
              </a:spcBef>
              <a:buFont typeface="Arial" panose="020B0604020202020204" pitchFamily="34" charset="0"/>
              <a:buNone/>
              <a:defRPr sz="5795" kern="1200">
                <a:solidFill>
                  <a:schemeClr val="tx1"/>
                </a:solidFill>
                <a:latin typeface="Arial" panose="020B0604020202020204" pitchFamily="34" charset="0"/>
                <a:ea typeface="+mn-ea"/>
                <a:cs typeface="Arial" panose="020B0604020202020204" pitchFamily="34" charset="0"/>
              </a:defRPr>
            </a:lvl1pPr>
            <a:lvl2pPr marL="1103955" indent="0" algn="l" defTabSz="2207910" rtl="0" eaLnBrk="1" latinLnBrk="0" hangingPunct="1">
              <a:lnSpc>
                <a:spcPct val="90000"/>
              </a:lnSpc>
              <a:spcBef>
                <a:spcPts val="1207"/>
              </a:spcBef>
              <a:buFont typeface="Arial" panose="020B0604020202020204" pitchFamily="34" charset="0"/>
              <a:buNone/>
              <a:defRPr sz="4829" kern="1200">
                <a:solidFill>
                  <a:schemeClr val="tx1">
                    <a:tint val="75000"/>
                  </a:schemeClr>
                </a:solidFill>
                <a:latin typeface="+mn-lt"/>
                <a:ea typeface="+mn-ea"/>
                <a:cs typeface="+mn-cs"/>
              </a:defRPr>
            </a:lvl2pPr>
            <a:lvl3pPr marL="2207910" indent="0" algn="l" defTabSz="2207910" rtl="0" eaLnBrk="1" latinLnBrk="0" hangingPunct="1">
              <a:lnSpc>
                <a:spcPct val="90000"/>
              </a:lnSpc>
              <a:spcBef>
                <a:spcPts val="1207"/>
              </a:spcBef>
              <a:buFont typeface="Arial" panose="020B0604020202020204" pitchFamily="34" charset="0"/>
              <a:buNone/>
              <a:defRPr sz="4346" kern="1200">
                <a:solidFill>
                  <a:schemeClr val="tx1">
                    <a:tint val="75000"/>
                  </a:schemeClr>
                </a:solidFill>
                <a:latin typeface="+mn-lt"/>
                <a:ea typeface="+mn-ea"/>
                <a:cs typeface="+mn-cs"/>
              </a:defRPr>
            </a:lvl3pPr>
            <a:lvl4pPr marL="3311865"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4pPr>
            <a:lvl5pPr marL="4415820"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5pPr>
            <a:lvl6pPr marL="551977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6pPr>
            <a:lvl7pPr marL="662373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7pPr>
            <a:lvl8pPr marL="772768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8pPr>
            <a:lvl9pPr marL="883164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9pPr>
          </a:lstStyle>
          <a:p>
            <a:pPr algn="just">
              <a:lnSpc>
                <a:spcPct val="120000"/>
              </a:lnSpc>
              <a:spcBef>
                <a:spcPts val="0"/>
              </a:spcBef>
            </a:pPr>
            <a:r>
              <a:rPr lang="ru-RU" sz="1400" dirty="0">
                <a:ea typeface="Times" panose="02020603050405020304" pitchFamily="18" charset="0"/>
              </a:rPr>
              <a:t>Если сотрудник испытывает беспокойство в отношении действий, которые он собирается совершить в конкретной ситуации, необходимо спросите самого себя:</a:t>
            </a:r>
            <a:endParaRPr lang="ru-RU" sz="1400" dirty="0">
              <a:ea typeface="Times New Roman" panose="02020603050405020304" pitchFamily="18" charset="0"/>
            </a:endParaRPr>
          </a:p>
          <a:p>
            <a:pPr indent="-342900" algn="just">
              <a:lnSpc>
                <a:spcPct val="120000"/>
              </a:lnSpc>
              <a:spcBef>
                <a:spcPts val="0"/>
              </a:spcBef>
              <a:buFont typeface="Symbol" panose="05050102010706020507" pitchFamily="18" charset="2"/>
              <a:buChar char=""/>
            </a:pPr>
            <a:r>
              <a:rPr lang="ru-RU" sz="1400" dirty="0">
                <a:ea typeface="Times New Roman" panose="02020603050405020304" pitchFamily="18" charset="0"/>
              </a:rPr>
              <a:t>Это законно? </a:t>
            </a:r>
          </a:p>
          <a:p>
            <a:pPr indent="-342900" algn="just">
              <a:lnSpc>
                <a:spcPct val="120000"/>
              </a:lnSpc>
              <a:spcBef>
                <a:spcPts val="0"/>
              </a:spcBef>
              <a:buFont typeface="Symbol" panose="05050102010706020507" pitchFamily="18" charset="2"/>
              <a:buChar char=""/>
            </a:pPr>
            <a:r>
              <a:rPr lang="ru-RU" sz="1400" dirty="0">
                <a:ea typeface="Times New Roman" panose="02020603050405020304" pitchFamily="18" charset="0"/>
              </a:rPr>
              <a:t>Это этично?</a:t>
            </a:r>
          </a:p>
          <a:p>
            <a:pPr indent="-342900" algn="just">
              <a:lnSpc>
                <a:spcPct val="120000"/>
              </a:lnSpc>
              <a:spcBef>
                <a:spcPts val="0"/>
              </a:spcBef>
              <a:buFont typeface="Symbol" panose="05050102010706020507" pitchFamily="18" charset="2"/>
              <a:buChar char=""/>
            </a:pPr>
            <a:r>
              <a:rPr lang="ru-RU" sz="1400" dirty="0">
                <a:ea typeface="Times New Roman" panose="02020603050405020304" pitchFamily="18" charset="0"/>
              </a:rPr>
              <a:t>Это соответствует Кодексу Компании? </a:t>
            </a:r>
          </a:p>
          <a:p>
            <a:pPr indent="-342900" algn="just">
              <a:lnSpc>
                <a:spcPct val="120000"/>
              </a:lnSpc>
              <a:spcBef>
                <a:spcPts val="0"/>
              </a:spcBef>
              <a:buFont typeface="Symbol" panose="05050102010706020507" pitchFamily="18" charset="2"/>
              <a:buChar char=""/>
            </a:pPr>
            <a:r>
              <a:rPr lang="ru-RU" sz="1400" dirty="0">
                <a:ea typeface="Times New Roman" panose="02020603050405020304" pitchFamily="18" charset="0"/>
              </a:rPr>
              <a:t>Я подаю хороший пример?</a:t>
            </a:r>
          </a:p>
          <a:p>
            <a:pPr indent="-342900" algn="just">
              <a:lnSpc>
                <a:spcPct val="120000"/>
              </a:lnSpc>
              <a:spcBef>
                <a:spcPts val="0"/>
              </a:spcBef>
              <a:buFont typeface="Symbol" panose="05050102010706020507" pitchFamily="18" charset="2"/>
              <a:buChar char=""/>
            </a:pPr>
            <a:r>
              <a:rPr lang="ru-RU" sz="1400" dirty="0">
                <a:ea typeface="Times New Roman" panose="02020603050405020304" pitchFamily="18" charset="0"/>
              </a:rPr>
              <a:t>Будет ли мне удобно рассказать о моих действиях коллегам, семье и друзьям? </a:t>
            </a:r>
          </a:p>
          <a:p>
            <a:pPr indent="-342900" algn="just">
              <a:lnSpc>
                <a:spcPct val="120000"/>
              </a:lnSpc>
              <a:spcBef>
                <a:spcPts val="0"/>
              </a:spcBef>
              <a:buFont typeface="Symbol" panose="05050102010706020507" pitchFamily="18" charset="2"/>
              <a:buChar char=""/>
            </a:pPr>
            <a:r>
              <a:rPr lang="ru-RU" sz="1400" dirty="0">
                <a:ea typeface="Times New Roman" panose="02020603050405020304" pitchFamily="18" charset="0"/>
              </a:rPr>
              <a:t>Буду ли я или Компания чувствовать себя спокойно, если о моих действиях будет рассказано в прессе?</a:t>
            </a:r>
          </a:p>
          <a:p>
            <a:pPr indent="-342900" algn="just">
              <a:lnSpc>
                <a:spcPct val="120000"/>
              </a:lnSpc>
              <a:spcBef>
                <a:spcPts val="0"/>
              </a:spcBef>
              <a:buFont typeface="Symbol" panose="05050102010706020507" pitchFamily="18" charset="2"/>
              <a:buChar char=""/>
            </a:pPr>
            <a:r>
              <a:rPr lang="ru-RU" sz="1400" dirty="0">
                <a:ea typeface="Times New Roman" panose="02020603050405020304" pitchFamily="18" charset="0"/>
              </a:rPr>
              <a:t>Обратился ли я к коллегам, которые знакомы с этой темой, за помощью в принятии решения?</a:t>
            </a:r>
          </a:p>
          <a:p>
            <a:pPr algn="just">
              <a:lnSpc>
                <a:spcPct val="120000"/>
              </a:lnSpc>
              <a:spcBef>
                <a:spcPts val="0"/>
              </a:spcBef>
            </a:pPr>
            <a:r>
              <a:rPr lang="ru-RU" sz="1400" dirty="0">
                <a:ea typeface="Times" panose="02020603050405020304" pitchFamily="18" charset="0"/>
              </a:rPr>
              <a:t> </a:t>
            </a:r>
            <a:endParaRPr lang="ru-RU" sz="1400" dirty="0">
              <a:ea typeface="Times New Roman" panose="02020603050405020304" pitchFamily="18" charset="0"/>
            </a:endParaRPr>
          </a:p>
          <a:p>
            <a:pPr algn="just">
              <a:lnSpc>
                <a:spcPct val="120000"/>
              </a:lnSpc>
              <a:spcBef>
                <a:spcPts val="0"/>
              </a:spcBef>
            </a:pPr>
            <a:r>
              <a:rPr lang="ru-RU" sz="1400" dirty="0">
                <a:ea typeface="Times" panose="02020603050405020304" pitchFamily="18" charset="0"/>
              </a:rPr>
              <a:t>Если у сотрудника отсутствует уверенность в положительном ответе на какой-либо из данных вопросов, или если у сотрудника вызывают обеспокоенность действия коллеги, то данному сотруднику необходимо обсудить свои опасения со своим непосредственным руководителем или с менеджером по этическому ведению бизнеса.</a:t>
            </a:r>
            <a:endParaRPr lang="ru-RU" sz="1400" dirty="0">
              <a:ea typeface="Times New Roman" panose="02020603050405020304" pitchFamily="18" charset="0"/>
            </a:endParaRPr>
          </a:p>
          <a:p>
            <a:pPr algn="just">
              <a:lnSpc>
                <a:spcPct val="120000"/>
              </a:lnSpc>
              <a:spcBef>
                <a:spcPts val="0"/>
              </a:spcBef>
            </a:pPr>
            <a:r>
              <a:rPr lang="ru-RU" sz="1400" dirty="0">
                <a:ea typeface="Times New Roman" panose="02020603050405020304" pitchFamily="18" charset="0"/>
              </a:rPr>
              <a:t>Вся информация, направленная в адрес любого ответственного лица, рассматривается с соблюдением конфиденциальности и отслеживается менеджером по этическому ведению бизнеса.</a:t>
            </a:r>
          </a:p>
          <a:p>
            <a:pPr algn="just">
              <a:lnSpc>
                <a:spcPct val="120000"/>
              </a:lnSpc>
              <a:spcBef>
                <a:spcPts val="0"/>
              </a:spcBef>
            </a:pPr>
            <a:r>
              <a:rPr lang="ru-RU" sz="1400" dirty="0">
                <a:ea typeface="Times New Roman" panose="02020603050405020304" pitchFamily="18" charset="0"/>
              </a:rPr>
              <a:t>Компания демонстрирует серьезное отношение ко всем разумным обвинениям, и каждый случай подлежит соответствующему расследованию. Менеджер по этическому ведению бизнеса рассматривает каждый случай неправомерного поведения и определяет порядок принятия соответствующих мер (если требуется) совместно с Исполнительным Директором и/или руководителями заинтересованных структурных подразделений Компании.</a:t>
            </a:r>
          </a:p>
          <a:p>
            <a:pPr algn="just">
              <a:lnSpc>
                <a:spcPct val="120000"/>
              </a:lnSpc>
              <a:spcBef>
                <a:spcPts val="0"/>
              </a:spcBef>
            </a:pPr>
            <a:r>
              <a:rPr lang="ru-RU" sz="1400" dirty="0">
                <a:ea typeface="Times New Roman" panose="02020603050405020304" pitchFamily="18" charset="0"/>
              </a:rPr>
              <a:t> </a:t>
            </a:r>
          </a:p>
          <a:p>
            <a:pPr algn="just">
              <a:lnSpc>
                <a:spcPct val="120000"/>
              </a:lnSpc>
              <a:spcBef>
                <a:spcPts val="0"/>
              </a:spcBef>
            </a:pPr>
            <a:r>
              <a:rPr lang="ru-RU" sz="1400" dirty="0">
                <a:ea typeface="Times New Roman" panose="02020603050405020304" pitchFamily="18" charset="0"/>
              </a:rPr>
              <a:t>В отношении всех добровольных сообщений о нарушениях будет, насколько это возможно, соблюдена конфиденциальность. В случае анонимного обращения, сохранение анонимности также будет обеспечено.</a:t>
            </a:r>
          </a:p>
          <a:p>
            <a:pPr algn="just">
              <a:lnSpc>
                <a:spcPct val="120000"/>
              </a:lnSpc>
              <a:spcBef>
                <a:spcPts val="0"/>
              </a:spcBef>
            </a:pPr>
            <a:r>
              <a:rPr lang="ru-RU" sz="1400" dirty="0">
                <a:ea typeface="Times New Roman" panose="02020603050405020304" pitchFamily="18" charset="0"/>
              </a:rPr>
              <a:t> </a:t>
            </a:r>
          </a:p>
          <a:p>
            <a:pPr algn="just">
              <a:lnSpc>
                <a:spcPct val="120000"/>
              </a:lnSpc>
              <a:spcBef>
                <a:spcPts val="0"/>
              </a:spcBef>
            </a:pPr>
            <a:r>
              <a:rPr lang="ru-RU" sz="1600" b="1" dirty="0"/>
              <a:t>1.1. Роль Управления Компании.</a:t>
            </a:r>
          </a:p>
          <a:p>
            <a:pPr algn="just">
              <a:lnSpc>
                <a:spcPct val="120000"/>
              </a:lnSpc>
              <a:spcBef>
                <a:spcPts val="0"/>
              </a:spcBef>
            </a:pPr>
            <a:r>
              <a:rPr lang="ru-RU" sz="1400" dirty="0"/>
              <a:t>Руководитель по этическому ведению бизнеса, работая с руководителями структурных подразделений и другими руководителями высшего звена Компании, отвечают за обеспечение надлежащего корпоративного и индивидуального поведения.</a:t>
            </a:r>
          </a:p>
          <a:p>
            <a:pPr algn="just">
              <a:lnSpc>
                <a:spcPct val="120000"/>
              </a:lnSpc>
              <a:spcBef>
                <a:spcPts val="0"/>
              </a:spcBef>
            </a:pPr>
            <a:r>
              <a:rPr lang="ru-RU" sz="1400" dirty="0">
                <a:ea typeface="Times New Roman" panose="02020603050405020304" pitchFamily="18" charset="0"/>
              </a:rPr>
              <a:t>Работая с руководителями структурных подразделений и другими руководителями высшего звена,</a:t>
            </a:r>
          </a:p>
          <a:p>
            <a:pPr algn="just">
              <a:lnSpc>
                <a:spcPct val="120000"/>
              </a:lnSpc>
              <a:spcBef>
                <a:spcPts val="0"/>
              </a:spcBef>
            </a:pPr>
            <a:r>
              <a:rPr lang="ru-RU" sz="1400" dirty="0">
                <a:ea typeface="Times" panose="02020603050405020304" pitchFamily="18" charset="0"/>
              </a:rPr>
              <a:t>Исполнительный директор и Руководитель департамента по управлению персоналом</a:t>
            </a:r>
            <a:r>
              <a:rPr lang="ru-RU" sz="1400" dirty="0">
                <a:ea typeface="Times New Roman" panose="02020603050405020304" pitchFamily="18" charset="0"/>
              </a:rPr>
              <a:t> отвечают за соответствие закону хозяйственной деятельности Компании в целом, и деятельности каждого работника и/или третьего лица, выступающего от имени Компании, в отдельности.</a:t>
            </a:r>
          </a:p>
          <a:p>
            <a:pPr algn="just"/>
            <a:r>
              <a:rPr lang="ru-RU" sz="1400" u="sng" dirty="0">
                <a:ea typeface="Times New Roman" panose="02020603050405020304" pitchFamily="18" charset="0"/>
              </a:rPr>
              <a:t>У руководителей структурных подразделений Компании есть дополнительные обязанности:</a:t>
            </a:r>
            <a:endParaRPr lang="ru-RU" sz="1400" dirty="0">
              <a:ea typeface="Times New Roman" panose="02020603050405020304" pitchFamily="18" charset="0"/>
            </a:endParaRPr>
          </a:p>
          <a:p>
            <a:pPr algn="just">
              <a:lnSpc>
                <a:spcPct val="120000"/>
              </a:lnSpc>
              <a:spcBef>
                <a:spcPts val="0"/>
              </a:spcBef>
            </a:pPr>
            <a:endParaRPr lang="ru-RU" sz="1400" dirty="0"/>
          </a:p>
          <a:p>
            <a:pPr>
              <a:lnSpc>
                <a:spcPct val="120000"/>
              </a:lnSpc>
              <a:spcBef>
                <a:spcPts val="0"/>
              </a:spcBef>
            </a:pPr>
            <a:endParaRPr lang="ru-RU" sz="1400" dirty="0"/>
          </a:p>
        </p:txBody>
      </p:sp>
      <p:sp>
        <p:nvSpPr>
          <p:cNvPr id="12" name="Текст 3">
            <a:extLst>
              <a:ext uri="{FF2B5EF4-FFF2-40B4-BE49-F238E27FC236}">
                <a16:creationId xmlns:a16="http://schemas.microsoft.com/office/drawing/2014/main" id="{0F5C3B95-4938-224F-BB7F-99C893257F7D}"/>
              </a:ext>
            </a:extLst>
          </p:cNvPr>
          <p:cNvSpPr txBox="1">
            <a:spLocks/>
          </p:cNvSpPr>
          <p:nvPr/>
        </p:nvSpPr>
        <p:spPr>
          <a:xfrm>
            <a:off x="18609356" y="996682"/>
            <a:ext cx="5461000" cy="15138399"/>
          </a:xfrm>
          <a:prstGeom prst="rect">
            <a:avLst/>
          </a:prstGeom>
        </p:spPr>
        <p:txBody>
          <a:bodyPr vert="horz" lIns="91440" tIns="45720" rIns="91440" bIns="45720" rtlCol="0">
            <a:normAutofit/>
          </a:bodyPr>
          <a:lstStyle>
            <a:lvl1pPr marL="0" indent="0" algn="l" defTabSz="2207910" rtl="0" eaLnBrk="1" latinLnBrk="0" hangingPunct="1">
              <a:lnSpc>
                <a:spcPct val="100000"/>
              </a:lnSpc>
              <a:spcBef>
                <a:spcPts val="2415"/>
              </a:spcBef>
              <a:buFont typeface="Arial" panose="020B0604020202020204" pitchFamily="34" charset="0"/>
              <a:buNone/>
              <a:defRPr sz="5795" kern="1200">
                <a:solidFill>
                  <a:schemeClr val="tx1"/>
                </a:solidFill>
                <a:latin typeface="Arial" panose="020B0604020202020204" pitchFamily="34" charset="0"/>
                <a:ea typeface="+mn-ea"/>
                <a:cs typeface="Arial" panose="020B0604020202020204" pitchFamily="34" charset="0"/>
              </a:defRPr>
            </a:lvl1pPr>
            <a:lvl2pPr marL="1103955" indent="0" algn="l" defTabSz="2207910" rtl="0" eaLnBrk="1" latinLnBrk="0" hangingPunct="1">
              <a:lnSpc>
                <a:spcPct val="90000"/>
              </a:lnSpc>
              <a:spcBef>
                <a:spcPts val="1207"/>
              </a:spcBef>
              <a:buFont typeface="Arial" panose="020B0604020202020204" pitchFamily="34" charset="0"/>
              <a:buNone/>
              <a:defRPr sz="4829" kern="1200">
                <a:solidFill>
                  <a:schemeClr val="tx1">
                    <a:tint val="75000"/>
                  </a:schemeClr>
                </a:solidFill>
                <a:latin typeface="+mn-lt"/>
                <a:ea typeface="+mn-ea"/>
                <a:cs typeface="+mn-cs"/>
              </a:defRPr>
            </a:lvl2pPr>
            <a:lvl3pPr marL="2207910" indent="0" algn="l" defTabSz="2207910" rtl="0" eaLnBrk="1" latinLnBrk="0" hangingPunct="1">
              <a:lnSpc>
                <a:spcPct val="90000"/>
              </a:lnSpc>
              <a:spcBef>
                <a:spcPts val="1207"/>
              </a:spcBef>
              <a:buFont typeface="Arial" panose="020B0604020202020204" pitchFamily="34" charset="0"/>
              <a:buNone/>
              <a:defRPr sz="4346" kern="1200">
                <a:solidFill>
                  <a:schemeClr val="tx1">
                    <a:tint val="75000"/>
                  </a:schemeClr>
                </a:solidFill>
                <a:latin typeface="+mn-lt"/>
                <a:ea typeface="+mn-ea"/>
                <a:cs typeface="+mn-cs"/>
              </a:defRPr>
            </a:lvl3pPr>
            <a:lvl4pPr marL="3311865"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4pPr>
            <a:lvl5pPr marL="4415820"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5pPr>
            <a:lvl6pPr marL="551977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6pPr>
            <a:lvl7pPr marL="662373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7pPr>
            <a:lvl8pPr marL="772768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8pPr>
            <a:lvl9pPr marL="883164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9pPr>
          </a:lstStyle>
          <a:p>
            <a:pPr algn="just">
              <a:spcBef>
                <a:spcPts val="0"/>
              </a:spcBef>
              <a:buSzPct val="130000"/>
              <a:buFont typeface="Arial" panose="020B0604020202020204" pitchFamily="34" charset="0"/>
              <a:buChar char="•"/>
            </a:pPr>
            <a:r>
              <a:rPr lang="ru-RU" sz="1400" dirty="0">
                <a:ea typeface="Times New Roman" panose="02020603050405020304" pitchFamily="18" charset="0"/>
              </a:rPr>
              <a:t>     обеспечить предоставление, разъяснение и понимание</a:t>
            </a:r>
          </a:p>
          <a:p>
            <a:pPr algn="just">
              <a:spcBef>
                <a:spcPts val="0"/>
              </a:spcBef>
            </a:pPr>
            <a:endParaRPr lang="ru-RU" sz="1400" dirty="0">
              <a:ea typeface="Times New Roman" panose="02020603050405020304" pitchFamily="18" charset="0"/>
            </a:endParaRPr>
          </a:p>
          <a:p>
            <a:pPr algn="just">
              <a:spcBef>
                <a:spcPts val="0"/>
              </a:spcBef>
            </a:pPr>
            <a:r>
              <a:rPr lang="ru-RU" sz="1400" dirty="0">
                <a:ea typeface="Times New Roman" panose="02020603050405020304" pitchFamily="18" charset="0"/>
              </a:rPr>
              <a:t>Кодекса всеми подчиненными работниками, включая временных работников или лиц, работающих по гражданскому договору;</a:t>
            </a:r>
          </a:p>
          <a:p>
            <a:pPr indent="-342900" algn="just">
              <a:spcBef>
                <a:spcPts val="0"/>
              </a:spcBef>
              <a:buFont typeface="Symbol" panose="05050102010706020507" pitchFamily="18" charset="2"/>
              <a:buChar char=""/>
            </a:pPr>
            <a:r>
              <a:rPr lang="ru-RU" sz="1400" dirty="0">
                <a:ea typeface="Times New Roman" panose="02020603050405020304" pitchFamily="18" charset="0"/>
              </a:rPr>
              <a:t>дать рекомендации подчиненным в отношении выполнения стандартов и правил поведения, установленных в Кодексе;</a:t>
            </a:r>
          </a:p>
          <a:p>
            <a:pPr indent="-342900" algn="just">
              <a:spcBef>
                <a:spcPts val="0"/>
              </a:spcBef>
              <a:buFont typeface="Symbol" panose="05050102010706020507" pitchFamily="18" charset="2"/>
              <a:buChar char=""/>
            </a:pPr>
            <a:r>
              <a:rPr lang="ru-RU" sz="1400" dirty="0">
                <a:ea typeface="Times New Roman" panose="02020603050405020304" pitchFamily="18" charset="0"/>
              </a:rPr>
              <a:t>личным примером способствовать применению стандартов и правил поведения, установленных в Кодексе; </a:t>
            </a:r>
          </a:p>
          <a:p>
            <a:pPr indent="-342900" algn="just">
              <a:spcBef>
                <a:spcPts val="0"/>
              </a:spcBef>
              <a:buFont typeface="Symbol" panose="05050102010706020507" pitchFamily="18" charset="2"/>
              <a:buChar char=""/>
            </a:pPr>
            <a:r>
              <a:rPr lang="ru-RU" sz="1400" dirty="0">
                <a:ea typeface="Times New Roman" panose="02020603050405020304" pitchFamily="18" charset="0"/>
              </a:rPr>
              <a:t>обеспечивать обучение и давать подчиненным рекомендации, позволяющие им соблюдать Кодекс; </a:t>
            </a:r>
          </a:p>
          <a:p>
            <a:pPr indent="-342900" algn="just">
              <a:spcBef>
                <a:spcPts val="0"/>
              </a:spcBef>
              <a:buFont typeface="Symbol" panose="05050102010706020507" pitchFamily="18" charset="2"/>
              <a:buChar char=""/>
            </a:pPr>
            <a:r>
              <a:rPr lang="ru-RU" sz="1400" dirty="0">
                <a:ea typeface="Times New Roman" panose="02020603050405020304" pitchFamily="18" charset="0"/>
              </a:rPr>
              <a:t>прислушиваться к выражениям беспокойства и реагировать на них (выслушивать сомнения и поддерживать тех, кто их выражает).</a:t>
            </a:r>
          </a:p>
          <a:p>
            <a:pPr algn="just"/>
            <a:r>
              <a:rPr lang="ru-RU" sz="1600" b="1" dirty="0">
                <a:ea typeface="Times New Roman" panose="02020603050405020304" pitchFamily="18" charset="0"/>
              </a:rPr>
              <a:t>1.2. Законы и нормативные акты, действующие в разных странах.</a:t>
            </a:r>
          </a:p>
          <a:p>
            <a:pPr algn="just">
              <a:spcBef>
                <a:spcPts val="0"/>
              </a:spcBef>
            </a:pPr>
            <a:r>
              <a:rPr lang="ru-RU" sz="1400" dirty="0">
                <a:ea typeface="Times New Roman" panose="02020603050405020304" pitchFamily="18" charset="0"/>
              </a:rPr>
              <a:t>Требования нашего Кодекса имеют преимущественную силу кроме ситуаций, когда стандарты, определенные в Кодексе, противоречат применимому закону любого государства и любой юрисдикции. Только в тех исключительных ситуациях, когда закон диктует более жесткий стандарт, нежели Кодекс, следует применять закон.</a:t>
            </a:r>
          </a:p>
          <a:p>
            <a:pPr algn="just">
              <a:spcBef>
                <a:spcPts val="0"/>
              </a:spcBef>
            </a:pPr>
            <a:r>
              <a:rPr lang="ru-RU" sz="1400" dirty="0">
                <a:ea typeface="Times New Roman" panose="02020603050405020304" pitchFamily="18" charset="0"/>
              </a:rPr>
              <a:t>Если сотрудник не уверен в том, какие правила применяются, или считает, что имеет место противоречие, то прежде, чем предпринимать какие-либо действия, необходимо связаться с руководителем отдела по этическому ведению бизнеса.</a:t>
            </a:r>
          </a:p>
          <a:p>
            <a:pPr algn="just"/>
            <a:r>
              <a:rPr lang="ru-RU" sz="1600" b="1" dirty="0">
                <a:ea typeface="Times New Roman" panose="02020603050405020304" pitchFamily="18" charset="0"/>
              </a:rPr>
              <a:t>1.3. Соблюдение Кодекса.</a:t>
            </a:r>
          </a:p>
          <a:p>
            <a:pPr algn="just">
              <a:spcBef>
                <a:spcPts val="0"/>
              </a:spcBef>
            </a:pPr>
            <a:r>
              <a:rPr lang="ru-RU" sz="1400" dirty="0">
                <a:ea typeface="Times New Roman" panose="02020603050405020304" pitchFamily="18" charset="0"/>
              </a:rPr>
              <a:t>Все работники Компании должны соблюдать стандарты, установленные в настоящем Кодексе. Несоблюдение требований настоящего Кодекса влечет за собой применение мер дисциплинарной и иной ответственности в порядке, установленном законом. </a:t>
            </a:r>
          </a:p>
          <a:p>
            <a:pPr algn="just">
              <a:spcBef>
                <a:spcPts val="0"/>
              </a:spcBef>
            </a:pPr>
            <a:r>
              <a:rPr lang="ru-RU" sz="1400" dirty="0">
                <a:ea typeface="Times New Roman" panose="02020603050405020304" pitchFamily="18" charset="0"/>
              </a:rPr>
              <a:t>Компания не реже 1 раза в год проводит аудит и оценку соответствия деятельности Компании требованиям настоящего Кодекса, а также аудит и оценку знаний сотрудников Компании в данной области. </a:t>
            </a:r>
          </a:p>
          <a:p>
            <a:pPr algn="just">
              <a:spcBef>
                <a:spcPts val="0"/>
              </a:spcBef>
            </a:pPr>
            <a:r>
              <a:rPr lang="ru-RU" sz="1400" dirty="0">
                <a:ea typeface="Times New Roman" panose="02020603050405020304" pitchFamily="18" charset="0"/>
              </a:rPr>
              <a:t>Каждый работник Компании должен по решению Управления Компании участвовать в таком аудите и оценке.</a:t>
            </a:r>
          </a:p>
          <a:p>
            <a:pPr algn="just">
              <a:spcBef>
                <a:spcPts val="0"/>
              </a:spcBef>
            </a:pPr>
            <a:r>
              <a:rPr lang="ru-RU" sz="1400" dirty="0">
                <a:ea typeface="Times New Roman" panose="02020603050405020304" pitchFamily="18" charset="0"/>
              </a:rPr>
              <a:t>Каждый работник Компании обязан по решению своего непосредственного руководителя участвовать в обучении и тренингах, которые проводятся в Компании в области порядка применения настоящего Кодекса.</a:t>
            </a:r>
          </a:p>
          <a:p>
            <a:pPr algn="just">
              <a:spcBef>
                <a:spcPts val="0"/>
              </a:spcBef>
            </a:pPr>
            <a:endParaRPr lang="ru-RU" sz="1400" dirty="0">
              <a:ea typeface="Times New Roman" panose="02020603050405020304" pitchFamily="18" charset="0"/>
            </a:endParaRPr>
          </a:p>
          <a:p>
            <a:pPr algn="just">
              <a:spcBef>
                <a:spcPts val="0"/>
              </a:spcBef>
            </a:pPr>
            <a:r>
              <a:rPr lang="ru-RU" sz="1600" b="1" dirty="0">
                <a:ea typeface="Times New Roman" panose="02020603050405020304" pitchFamily="18" charset="0"/>
              </a:rPr>
              <a:t>1.4. Рассмотрение опасений.</a:t>
            </a:r>
          </a:p>
          <a:p>
            <a:pPr algn="just">
              <a:spcBef>
                <a:spcPts val="0"/>
              </a:spcBef>
            </a:pPr>
            <a:r>
              <a:rPr lang="ru-RU" sz="1400" dirty="0">
                <a:ea typeface="Times New Roman" panose="02020603050405020304" pitchFamily="18" charset="0"/>
              </a:rPr>
              <a:t>Если сотрудник, искренне и из лучших побуждений, сообщает о явно неправильном поведении, Компания обязательно поддержит Вас и не допустит в отношении Вас никаких репрессий.</a:t>
            </a:r>
          </a:p>
          <a:p>
            <a:pPr algn="just">
              <a:spcBef>
                <a:spcPts val="0"/>
              </a:spcBef>
            </a:pPr>
            <a:r>
              <a:rPr lang="ru-RU" sz="1400" dirty="0">
                <a:ea typeface="Times New Roman" panose="02020603050405020304" pitchFamily="18" charset="0"/>
              </a:rPr>
              <a:t>Всякий, кто подозревает, что произошло нарушение закона или имело место несоблюдение Кодекса, должен сначала обсудить свои опасения со своим непосредственным руководителем или менеджером по этическому ведению бизнеса, которые помогут сформировать беспристрастный взгляд в отношении значимости опасений.</a:t>
            </a:r>
          </a:p>
          <a:p>
            <a:pPr algn="just">
              <a:spcBef>
                <a:spcPts val="0"/>
              </a:spcBef>
            </a:pPr>
            <a:endParaRPr lang="ru-RU" sz="1400" dirty="0">
              <a:ea typeface="Times New Roman" panose="02020603050405020304" pitchFamily="18" charset="0"/>
            </a:endParaRPr>
          </a:p>
          <a:p>
            <a:pPr algn="just">
              <a:spcBef>
                <a:spcPts val="0"/>
              </a:spcBef>
            </a:pPr>
            <a:endParaRPr lang="ru-RU" sz="1400" dirty="0">
              <a:ea typeface="Times New Roman" panose="02020603050405020304" pitchFamily="18" charset="0"/>
            </a:endParaRPr>
          </a:p>
          <a:p>
            <a:endParaRPr lang="ru-RU" dirty="0"/>
          </a:p>
        </p:txBody>
      </p:sp>
      <p:sp>
        <p:nvSpPr>
          <p:cNvPr id="14" name="TextBox 13">
            <a:extLst>
              <a:ext uri="{FF2B5EF4-FFF2-40B4-BE49-F238E27FC236}">
                <a16:creationId xmlns:a16="http://schemas.microsoft.com/office/drawing/2014/main" id="{90D5245C-4CCC-CE50-5A35-54D1778EA18C}"/>
              </a:ext>
            </a:extLst>
          </p:cNvPr>
          <p:cNvSpPr txBox="1"/>
          <p:nvPr/>
        </p:nvSpPr>
        <p:spPr>
          <a:xfrm>
            <a:off x="6368976" y="424132"/>
            <a:ext cx="5335360" cy="369332"/>
          </a:xfrm>
          <a:prstGeom prst="rect">
            <a:avLst/>
          </a:prstGeom>
          <a:noFill/>
        </p:spPr>
        <p:txBody>
          <a:bodyPr wrap="square">
            <a:spAutoFit/>
          </a:bodyPr>
          <a:lstStyle/>
          <a:p>
            <a:pPr lvl="0" algn="just"/>
            <a:r>
              <a:rPr lang="ru-RU"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1.ОБЩИЕ ПОНЯТИЯ ЭТИЧЕСКОГО КОДЕКСА.</a:t>
            </a:r>
          </a:p>
        </p:txBody>
      </p:sp>
      <p:sp>
        <p:nvSpPr>
          <p:cNvPr id="5" name="Овал 4">
            <a:extLst>
              <a:ext uri="{FF2B5EF4-FFF2-40B4-BE49-F238E27FC236}">
                <a16:creationId xmlns:a16="http://schemas.microsoft.com/office/drawing/2014/main" id="{2663C0FB-3991-C722-B1C2-66F3FA370587}"/>
              </a:ext>
            </a:extLst>
          </p:cNvPr>
          <p:cNvSpPr/>
          <p:nvPr/>
        </p:nvSpPr>
        <p:spPr>
          <a:xfrm>
            <a:off x="-2" y="1215737"/>
            <a:ext cx="5814569" cy="5796783"/>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50000"/>
                  </a:schemeClr>
                </a:solidFill>
                <a:latin typeface="Arial" panose="020B0604020202020204" pitchFamily="34" charset="0"/>
                <a:cs typeface="Arial" panose="020B0604020202020204" pitchFamily="34" charset="0"/>
              </a:rPr>
              <a:t>Электронная версия расположена на сайте: </a:t>
            </a:r>
            <a:endParaRPr lang="en-US" sz="1400"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2">
                    <a:lumMod val="50000"/>
                  </a:schemeClr>
                </a:solidFill>
                <a:latin typeface="Arial" panose="020B0604020202020204" pitchFamily="34" charset="0"/>
                <a:cs typeface="Arial" panose="020B0604020202020204" pitchFamily="34" charset="0"/>
                <a:hlinkClick r:id="rId4"/>
              </a:rPr>
              <a:t>www.euro-service.ru</a:t>
            </a:r>
            <a:endParaRPr lang="en-US" sz="1400" b="1" dirty="0">
              <a:solidFill>
                <a:schemeClr val="bg2">
                  <a:lumMod val="50000"/>
                </a:schemeClr>
              </a:solidFill>
              <a:latin typeface="Arial" panose="020B0604020202020204" pitchFamily="34" charset="0"/>
              <a:cs typeface="Arial" panose="020B0604020202020204" pitchFamily="34" charset="0"/>
            </a:endParaRPr>
          </a:p>
          <a:p>
            <a:pPr algn="ctr"/>
            <a:endParaRPr lang="en-US" sz="1400" b="1" dirty="0">
              <a:solidFill>
                <a:schemeClr val="bg2">
                  <a:lumMod val="50000"/>
                </a:schemeClr>
              </a:solidFill>
              <a:latin typeface="Arial" panose="020B0604020202020204" pitchFamily="34" charset="0"/>
              <a:cs typeface="Arial" panose="020B0604020202020204" pitchFamily="34" charset="0"/>
            </a:endParaRPr>
          </a:p>
          <a:p>
            <a:pPr algn="ctr">
              <a:lnSpc>
                <a:spcPct val="120000"/>
              </a:lnSpc>
              <a:spcBef>
                <a:spcPts val="0"/>
              </a:spcBef>
            </a:pPr>
            <a:r>
              <a:rPr lang="ru-RU" sz="1400" b="1" dirty="0">
                <a:solidFill>
                  <a:schemeClr val="accent1">
                    <a:lumMod val="50000"/>
                  </a:schemeClr>
                </a:solidFill>
                <a:latin typeface="Arial" panose="020B0604020202020204" pitchFamily="34" charset="0"/>
                <a:ea typeface="Times" panose="02020603050405020304" pitchFamily="18" charset="0"/>
                <a:cs typeface="Arial" panose="020B0604020202020204" pitchFamily="34" charset="0"/>
              </a:rPr>
              <a:t>О любых подозреваемых или явных случаях нарушения Кодекса сотруднику следует незамедлительно сообщать своему непосредственному руководителю или в отдел по этическому ведению бизнеса.</a:t>
            </a:r>
            <a:endParaRPr lang="ru-RU"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Bef>
                <a:spcPts val="0"/>
              </a:spcBef>
              <a:tabLst>
                <a:tab pos="457200" algn="l"/>
              </a:tabLst>
            </a:pPr>
            <a:r>
              <a:rPr lang="ru-RU"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Кроме того, работник может сообщить о нарушении посредством адреса электронной почты: </a:t>
            </a:r>
          </a:p>
          <a:p>
            <a:pPr algn="ctr">
              <a:lnSpc>
                <a:spcPct val="120000"/>
              </a:lnSpc>
              <a:spcBef>
                <a:spcPts val="0"/>
              </a:spcBef>
              <a:tabLst>
                <a:tab pos="457200" algn="l"/>
              </a:tabLst>
            </a:pPr>
            <a:r>
              <a:rPr lang="ru-RU" sz="1400" b="1" dirty="0">
                <a:solidFill>
                  <a:schemeClr val="bg2">
                    <a:lumMod val="50000"/>
                  </a:schemeClr>
                </a:solidFill>
                <a:latin typeface="Arial" panose="020B0604020202020204" pitchFamily="34" charset="0"/>
                <a:ea typeface="Times"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compliance@euro-service.ru</a:t>
            </a:r>
            <a:endParaRPr lang="ru-RU" sz="1400" b="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ru-RU" sz="1800" b="1" dirty="0">
              <a:solidFill>
                <a:schemeClr val="bg2">
                  <a:lumMod val="50000"/>
                </a:schemeClr>
              </a:solidFill>
              <a:latin typeface="Arial" panose="020B0604020202020204" pitchFamily="34" charset="0"/>
              <a:cs typeface="Arial" panose="020B0604020202020204" pitchFamily="34" charset="0"/>
            </a:endParaRPr>
          </a:p>
        </p:txBody>
      </p:sp>
      <p:sp>
        <p:nvSpPr>
          <p:cNvPr id="6" name="Овал 5">
            <a:extLst>
              <a:ext uri="{FF2B5EF4-FFF2-40B4-BE49-F238E27FC236}">
                <a16:creationId xmlns:a16="http://schemas.microsoft.com/office/drawing/2014/main" id="{896AB545-8D2C-EE26-2BC4-D07CB78C5193}"/>
              </a:ext>
            </a:extLst>
          </p:cNvPr>
          <p:cNvSpPr/>
          <p:nvPr/>
        </p:nvSpPr>
        <p:spPr>
          <a:xfrm>
            <a:off x="313268" y="9546692"/>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ПОЛОЖЕНИЯ</a:t>
            </a:r>
          </a:p>
          <a:p>
            <a:endParaRPr lang="en-US"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r>
              <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1.3. СОП-УО-014-01 «Процедура мониторинга соответствия внутренним и внешним требованиям законодательства в области этического ведения бизнеса и антикоррупционного законодательства в АО «Фирма ЕВРОСЕРВИС»»</a:t>
            </a:r>
          </a:p>
          <a:p>
            <a:endParaRPr lang="ru-RU" sz="1400" b="1" dirty="0">
              <a:solidFill>
                <a:schemeClr val="accent1">
                  <a:lumMod val="50000"/>
                </a:schemeClr>
              </a:solidFill>
              <a:latin typeface="Arial" panose="020B0604020202020204" pitchFamily="34" charset="0"/>
              <a:cs typeface="Arial" panose="020B0604020202020204" pitchFamily="34" charset="0"/>
            </a:endParaRPr>
          </a:p>
          <a:p>
            <a:r>
              <a:rPr lang="ru-RU" sz="1400" b="1" dirty="0">
                <a:solidFill>
                  <a:schemeClr val="accent1">
                    <a:lumMod val="50000"/>
                  </a:schemeClr>
                </a:solidFill>
                <a:latin typeface="Arial" panose="020B0604020202020204" pitchFamily="34" charset="0"/>
                <a:cs typeface="Arial" panose="020B0604020202020204" pitchFamily="34" charset="0"/>
              </a:rPr>
              <a:t>ИНФОРМАЦИОННЫЕ РЕСУРСЫ </a:t>
            </a:r>
          </a:p>
          <a:p>
            <a:endParaRPr lang="ru-RU" sz="1400" b="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b="1" dirty="0">
                <a:solidFill>
                  <a:schemeClr val="accent1">
                    <a:lumMod val="50000"/>
                  </a:schemeClr>
                </a:solidFill>
                <a:latin typeface="Arial" panose="020B0604020202020204" pitchFamily="34" charset="0"/>
                <a:cs typeface="Arial" panose="020B0604020202020204" pitchFamily="34" charset="0"/>
              </a:rPr>
              <a:t>Веб-сайт «</a:t>
            </a:r>
            <a:r>
              <a:rPr lang="en-US" sz="1400" b="1" dirty="0">
                <a:solidFill>
                  <a:schemeClr val="accent1">
                    <a:lumMod val="50000"/>
                  </a:schemeClr>
                </a:solidFill>
                <a:latin typeface="Arial" panose="020B0604020202020204" pitchFamily="34" charset="0"/>
                <a:cs typeface="Arial" panose="020B0604020202020204" pitchFamily="34" charset="0"/>
              </a:rPr>
              <a:t>eConnect</a:t>
            </a:r>
            <a:r>
              <a:rPr lang="ru-RU" sz="14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4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sz="1400" dirty="0">
              <a:latin typeface="Arial" panose="020B0604020202020204" pitchFamily="34" charset="0"/>
              <a:cs typeface="Arial" panose="020B0604020202020204" pitchFamily="34" charset="0"/>
            </a:endParaRPr>
          </a:p>
          <a:p>
            <a:endParaRPr lang="ru-RU" sz="1400" b="1" dirty="0">
              <a:solidFill>
                <a:schemeClr val="accent1">
                  <a:lumMod val="50000"/>
                </a:schemeClr>
              </a:solidFill>
              <a:latin typeface="Arial" panose="020B0604020202020204" pitchFamily="34" charset="0"/>
              <a:cs typeface="Arial" panose="020B0604020202020204" pitchFamily="34" charset="0"/>
            </a:endParaRPr>
          </a:p>
          <a:p>
            <a:endParaRPr lang="ru-RU" sz="1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75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6534E8-23F4-643D-5D03-518C63AE4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056" y="-1"/>
            <a:ext cx="6465444" cy="16559214"/>
          </a:xfrm>
          <a:prstGeom prst="rect">
            <a:avLst/>
          </a:prstGeom>
        </p:spPr>
      </p:pic>
      <p:sp>
        <p:nvSpPr>
          <p:cNvPr id="6" name="Текст 5">
            <a:extLst>
              <a:ext uri="{FF2B5EF4-FFF2-40B4-BE49-F238E27FC236}">
                <a16:creationId xmlns:a16="http://schemas.microsoft.com/office/drawing/2014/main" id="{643A4557-1D29-0FF9-1BF2-7C641D4F2691}"/>
              </a:ext>
            </a:extLst>
          </p:cNvPr>
          <p:cNvSpPr>
            <a:spLocks noGrp="1"/>
          </p:cNvSpPr>
          <p:nvPr>
            <p:ph type="body" idx="13"/>
          </p:nvPr>
        </p:nvSpPr>
        <p:spPr>
          <a:xfrm>
            <a:off x="6307813" y="1053324"/>
            <a:ext cx="5461000" cy="15505889"/>
          </a:xfrm>
        </p:spPr>
        <p:txBody>
          <a:bodyPr>
            <a:normAutofit/>
          </a:bodyPr>
          <a:lstStyle/>
          <a:p>
            <a:pPr lvl="0" algn="just">
              <a:spcBef>
                <a:spcPts val="0"/>
              </a:spcBef>
            </a:pPr>
            <a:r>
              <a:rPr lang="ru-RU" sz="1400" dirty="0">
                <a:effectLst/>
                <a:ea typeface="Times New Roman" panose="02020603050405020304" pitchFamily="18" charset="0"/>
              </a:rPr>
              <a:t>возможностей, политических взглядов, вероисповедания, семейного положения, физического здоровья.</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Сотрудники не должны:</a:t>
            </a:r>
            <a:endParaRPr lang="ru-RU" sz="14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допускать влияния дискриминирующих факторов на те или иные решения, прямо или косвенно связанные с приемом на работу, поощрением или карьерным ростом отдельных лиц; </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участвовать в любой форме в принуждении или оскорблении или демонстрировать поведение, которое может быть воспринято как агрессивное, устрашающее, злобное или оскорбительное;</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допускать или участвовать в действиях, исключающих отдельных лиц или группы лиц из деятельности Компании, общественных и прочих мероприятий Компании или иной деятельности в команде;</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допускать или участвовать в любой форме в поведении, создающем враждебную рабочую обстановку.</a:t>
            </a:r>
          </a:p>
          <a:p>
            <a:pPr lvl="0" algn="just">
              <a:spcBef>
                <a:spcPts val="0"/>
              </a:spcBef>
            </a:pPr>
            <a:endParaRPr lang="ru-RU" sz="1400" dirty="0">
              <a:effectLst/>
              <a:ea typeface="Times New Roman" panose="02020603050405020304" pitchFamily="18" charset="0"/>
            </a:endParaRPr>
          </a:p>
          <a:p>
            <a:pPr marL="0" lvl="1" algn="just">
              <a:lnSpc>
                <a:spcPct val="110000"/>
              </a:lnSpc>
              <a:spcBef>
                <a:spcPts val="0"/>
              </a:spcBef>
              <a:tabLst>
                <a:tab pos="457200" algn="l"/>
              </a:tabLs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 Здоровые и безопасные условия работы.</a:t>
            </a:r>
            <a:endParaRPr lang="ru-RU" sz="1600" dirty="0">
              <a:solidFill>
                <a:schemeClr val="tx1"/>
              </a:solidFill>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Мы должны поддерживать культуру здоровья и безопасности, пропагандируемую Компанией, и противостоять неприемлемому или потенциально опасному поведению.</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Сотрудники должны</a:t>
            </a:r>
            <a:r>
              <a:rPr lang="ru-RU" sz="1400" i="1" dirty="0">
                <a:effectLst/>
                <a:ea typeface="Times New Roman" panose="02020603050405020304" pitchFamily="18" charset="0"/>
              </a:rPr>
              <a:t>:</a:t>
            </a:r>
            <a:endParaRPr lang="ru-RU" sz="1400" dirty="0">
              <a:effectLst/>
              <a:ea typeface="Times New Roman" panose="02020603050405020304" pitchFamily="18" charset="0"/>
            </a:endParaRP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действовать в соответствии с законами об охране труда и здоровья; </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понимать опасные факторы, риски и меры реагирования при выполнении работы в Компании;</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знать, что нужно делать в чрезвычайных ситуациях, и проверять свои знания любым доступным и законным способом;</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предпринимать профилактические меры для обеспечения здоровья и безопасности, как своего, так и здоровья и безопасности коллег;</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включать вопросы охраны здоровья и охраны труда в повседневную деятельность;</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сообщать обо всех несчастных случаях, происшествиях, травмах и нарушениях правил техники безопасности и гигиены труда инженеру по охране труда Компании.</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Сотрудники не должны</a:t>
            </a:r>
            <a:r>
              <a:rPr lang="ru-RU" sz="1400" dirty="0">
                <a:effectLst/>
                <a:ea typeface="Times New Roman" panose="02020603050405020304" pitchFamily="18" charset="0"/>
              </a:rPr>
              <a:t>:</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допускать или игнорировать действия, нарушающие технику безопасности, правила охраны здоровья и охраны труда, применяемые Компанией в соответствии с законами.</a:t>
            </a:r>
          </a:p>
          <a:p>
            <a:pPr lvl="0" algn="just">
              <a:lnSpc>
                <a:spcPct val="110000"/>
              </a:lnSpc>
              <a:spcBef>
                <a:spcPts val="0"/>
              </a:spcBef>
            </a:pPr>
            <a:endParaRPr lang="ru-RU" sz="1400" dirty="0">
              <a:effectLst/>
              <a:ea typeface="Times New Roman" panose="02020603050405020304" pitchFamily="18" charset="0"/>
            </a:endParaRPr>
          </a:p>
          <a:p>
            <a:pPr lvl="0" algn="just">
              <a:lnSpc>
                <a:spcPct val="110000"/>
              </a:lnSpc>
              <a:spcBef>
                <a:spcPts val="0"/>
              </a:spcBef>
            </a:pPr>
            <a:r>
              <a:rPr lang="ru-RU" sz="1600" b="1" dirty="0">
                <a:ea typeface="Times New Roman" panose="02020603050405020304" pitchFamily="18" charset="0"/>
              </a:rPr>
              <a:t>2.4. </a:t>
            </a:r>
            <a:r>
              <a:rPr lang="ru-RU" sz="1600" b="1" dirty="0">
                <a:effectLst/>
                <a:ea typeface="Times New Roman" panose="02020603050405020304" pitchFamily="18" charset="0"/>
              </a:rPr>
              <a:t>Права человека.</a:t>
            </a:r>
            <a:endParaRPr lang="ru-RU" sz="1200" dirty="0">
              <a:effectLst/>
              <a:latin typeface="Times New Roman" panose="02020603050405020304" pitchFamily="18" charset="0"/>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В процессе своей деятельности в Компании сотрудники должны поддерживать и защищать права человека и гарантировать, что они не делают ничего, что прямо или косвенно может их нарушить.</a:t>
            </a:r>
          </a:p>
          <a:p>
            <a:pPr algn="just">
              <a:lnSpc>
                <a:spcPct val="110000"/>
              </a:lnSpc>
              <a:spcBef>
                <a:spcPts val="0"/>
              </a:spcBef>
            </a:pPr>
            <a:r>
              <a:rPr lang="ru-RU" sz="1400" dirty="0">
                <a:effectLst/>
                <a:ea typeface="Times New Roman" panose="02020603050405020304" pitchFamily="18" charset="0"/>
              </a:rPr>
              <a:t>Мы должны работать над искоренением любых нарушений прав человека, которые могут возникать на рынке труда, в особенности, если они могут каким-либо образом быть связаны с бизнесом Компании.</a:t>
            </a:r>
          </a:p>
          <a:p>
            <a:pPr algn="just">
              <a:lnSpc>
                <a:spcPct val="110000"/>
              </a:lnSpc>
              <a:spcBef>
                <a:spcPts val="0"/>
              </a:spcBef>
            </a:pPr>
            <a:endParaRPr lang="ru-RU" sz="1400" dirty="0">
              <a:effectLst/>
              <a:ea typeface="Times New Roman" panose="02020603050405020304" pitchFamily="18" charset="0"/>
            </a:endParaRPr>
          </a:p>
          <a:p>
            <a:pPr algn="just">
              <a:lnSpc>
                <a:spcPct val="110000"/>
              </a:lnSpc>
              <a:spcBef>
                <a:spcPts val="0"/>
              </a:spcBef>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 Учет, финансовая отчетность и раскрытие информации</a:t>
            </a:r>
            <a:r>
              <a:rPr lang="ru-RU"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ru-RU" sz="1400" b="1"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Все сотрудники должны честно, точно и объективно сообщать и фиксировать всю финансовую и нефинансовую информацию, поскольку это позволяет Компании принимать осознанные решения в сфере бизнеса, защищать свои ресурсы, выполнять наши обязанности и соблюдать требования законов.</a:t>
            </a:r>
          </a:p>
          <a:p>
            <a:pPr lvl="0" algn="just">
              <a:lnSpc>
                <a:spcPct val="110000"/>
              </a:lnSpc>
              <a:spcBef>
                <a:spcPts val="0"/>
              </a:spcBef>
            </a:pPr>
            <a:endParaRPr lang="ru-RU" sz="1400" dirty="0">
              <a:effectLst/>
              <a:ea typeface="Times New Roman" panose="02020603050405020304" pitchFamily="18" charset="0"/>
            </a:endParaRPr>
          </a:p>
          <a:p>
            <a:pPr lvl="0" algn="just">
              <a:lnSpc>
                <a:spcPct val="110000"/>
              </a:lnSpc>
              <a:spcBef>
                <a:spcPts val="0"/>
              </a:spcBef>
            </a:pPr>
            <a:endParaRPr lang="ru-RU" sz="1400" dirty="0">
              <a:effectLst/>
              <a:ea typeface="Times New Roman" panose="02020603050405020304" pitchFamily="18" charset="0"/>
            </a:endParaRPr>
          </a:p>
          <a:p>
            <a:endParaRPr lang="ru-RU" sz="1400" dirty="0"/>
          </a:p>
        </p:txBody>
      </p:sp>
      <p:sp>
        <p:nvSpPr>
          <p:cNvPr id="7" name="Текст 6">
            <a:extLst>
              <a:ext uri="{FF2B5EF4-FFF2-40B4-BE49-F238E27FC236}">
                <a16:creationId xmlns:a16="http://schemas.microsoft.com/office/drawing/2014/main" id="{41AC357C-D111-552A-FEC1-2C835DB88561}"/>
              </a:ext>
            </a:extLst>
          </p:cNvPr>
          <p:cNvSpPr>
            <a:spLocks noGrp="1"/>
          </p:cNvSpPr>
          <p:nvPr>
            <p:ph type="body" idx="14"/>
          </p:nvPr>
        </p:nvSpPr>
        <p:spPr>
          <a:xfrm>
            <a:off x="12245974" y="1056168"/>
            <a:ext cx="5461000" cy="15503045"/>
          </a:xfrm>
        </p:spPr>
        <p:txBody>
          <a:bodyPr>
            <a:normAutofit/>
          </a:bodyPr>
          <a:lstStyle/>
          <a:p>
            <a:pPr algn="just">
              <a:spcBef>
                <a:spcPts val="0"/>
              </a:spcBef>
            </a:pPr>
            <a:r>
              <a:rPr lang="ru-RU" sz="1400" dirty="0">
                <a:effectLst/>
                <a:ea typeface="Times New Roman" panose="02020603050405020304" pitchFamily="18" charset="0"/>
              </a:rPr>
              <a:t>Финансовая и нефинансовая информация может принимать различные формы – от авансовых отчетов и табелей учета рабочего времени до учета транзакций и прогнозов.</a:t>
            </a:r>
          </a:p>
          <a:p>
            <a:pPr algn="just">
              <a:spcBef>
                <a:spcPts val="0"/>
              </a:spcBef>
            </a:pPr>
            <a:r>
              <a:rPr lang="ru-RU" sz="1400" dirty="0">
                <a:effectLst/>
                <a:ea typeface="Times New Roman" panose="02020603050405020304" pitchFamily="18" charset="0"/>
              </a:rPr>
              <a:t>Всем работникам Компании отведена важная роль в обеспечении точности и полноты финансового, налогового, бухгалтерского, управленческого, коммерческого и прочего учета и отчетности.</a:t>
            </a:r>
          </a:p>
          <a:p>
            <a:pPr algn="just">
              <a:spcBef>
                <a:spcPts val="0"/>
              </a:spcBef>
            </a:pPr>
            <a:r>
              <a:rPr lang="ru-RU" sz="1400" dirty="0">
                <a:effectLst/>
                <a:ea typeface="Times New Roman" panose="02020603050405020304" pitchFamily="18" charset="0"/>
              </a:rPr>
              <a:t>Фальсификация документов и искажение фактов является обманом, и все сотрудники Компании обязаны принять все меры, чтобы любая информация, предоставляемая в любого рода отчетности, была полной и объективной.</a:t>
            </a:r>
          </a:p>
          <a:p>
            <a:pPr algn="just">
              <a:spcBef>
                <a:spcPts val="0"/>
              </a:spcBef>
            </a:pPr>
            <a:r>
              <a:rPr lang="ru-RU" sz="1400" u="sng" dirty="0">
                <a:effectLst/>
                <a:ea typeface="Times New Roman" panose="02020603050405020304" pitchFamily="18" charset="0"/>
              </a:rPr>
              <a:t>Все сотрудники компании обязаны</a:t>
            </a:r>
            <a:r>
              <a:rPr lang="ru-RU" sz="1400" i="1" dirty="0">
                <a:effectLst/>
                <a:ea typeface="Times New Roman" panose="02020603050405020304" pitchFamily="18" charset="0"/>
              </a:rPr>
              <a:t>:</a:t>
            </a:r>
            <a:endParaRPr lang="ru-RU" sz="14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обеспечить честность и точность всех отчетов, раскрытий информации, прогнозов и анализов, за которые отвечают;</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при представлении финансовой и любой другой информации соблюдать все законы, требования к учету и установленный в Компании порядок;</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демонстрировать добросовестность и аккуратность, предъявляя к возмещению собственные командировочные и иные расходы, и утверждая такие возмещения другим; </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добросовестно и открыто взаимодействовать с аудиторами, привлекаемыми по решению руководства Компании; избегать операций с наличными денежными средствами</a:t>
            </a:r>
            <a:r>
              <a:rPr lang="ru-RU" sz="1400" dirty="0">
                <a:ea typeface="Times New Roman" panose="02020603050405020304" pitchFamily="18" charset="0"/>
              </a:rPr>
              <a:t>;</a:t>
            </a:r>
            <a:endParaRPr lang="ru-RU" sz="14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при отсутствии альтернативы операции с наличными денежными средствами должны быть разрешены непосредственным руководителем работника, надлежащим образом учтены и документированы;</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гарантировать, что любые обязательства, которые сотрудник принимает от имени Компании, находятся в пределах делегированных ему полномочий; </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предпринимать все усилия для выявления любых возможных искажений документов, данных или записей или любых случаев возможного обмана или мошенничества и сообщать обо всех сомнениях, касающихся точности и полноты любого рода отчетности</a:t>
            </a:r>
            <a:r>
              <a:rPr lang="ru-RU" sz="1400" dirty="0">
                <a:effectLst/>
                <a:latin typeface="Arial Narrow" panose="020B0606020202030204" pitchFamily="34" charset="0"/>
                <a:ea typeface="Times New Roman" panose="02020603050405020304" pitchFamily="18" charset="0"/>
              </a:rPr>
              <a:t>.</a:t>
            </a:r>
          </a:p>
          <a:p>
            <a:pPr algn="just">
              <a:lnSpc>
                <a:spcPct val="110000"/>
              </a:lnSpc>
              <a:spcBef>
                <a:spcPts val="0"/>
              </a:spcBef>
            </a:pPr>
            <a:r>
              <a:rPr lang="ru-RU" sz="1400" u="sng" dirty="0">
                <a:effectLst/>
                <a:ea typeface="Times New Roman" panose="02020603050405020304" pitchFamily="18" charset="0"/>
              </a:rPr>
              <a:t>Все сотрудники компании не должны</a:t>
            </a:r>
            <a:r>
              <a:rPr lang="ru-RU" sz="1400" i="1" dirty="0">
                <a:effectLst/>
                <a:ea typeface="Times New Roman" panose="02020603050405020304" pitchFamily="18" charset="0"/>
              </a:rPr>
              <a:t>:</a:t>
            </a:r>
            <a:endParaRPr lang="ru-RU" sz="1400" dirty="0">
              <a:effectLst/>
              <a:ea typeface="Times New Roman" panose="02020603050405020304" pitchFamily="18" charset="0"/>
            </a:endParaRP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подготавливать или представлять от лица Компании какую-либо информацию, имея намерение ввести ее получателя в заблуждение; </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создавать ложные или вводящие в заблуждение записи в документах или отчетах от лица Компании;</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искажать истинное назначение каких-либо операций, выполняемых Компанией;</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изменять или уничтожать какие-либо документы Компании, за исключением случаев, когда работник Компании отдельно уполномочен на это соответствующими правилами и процедурами; участвовать в каких-либо действиях, направленных на ложное преувеличение или перемещение объемов продаж или прибыли, искажающее финансовые показатели Компании; </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предоставлять, в устной или письменной форме, любую информацию об операциях Компании, которая даст возможность контрагенту подготовить неточные или вводящие в заблуждение отчеты.</a:t>
            </a:r>
          </a:p>
          <a:p>
            <a:pPr lvl="0" algn="just">
              <a:lnSpc>
                <a:spcPct val="110000"/>
              </a:lnSpc>
              <a:spcBef>
                <a:spcPts val="0"/>
              </a:spcBef>
            </a:pPr>
            <a:endParaRPr lang="ru-RU" sz="1400" dirty="0">
              <a:effectLst/>
              <a:ea typeface="Times New Roman" panose="02020603050405020304" pitchFamily="18" charset="0"/>
            </a:endParaRPr>
          </a:p>
          <a:p>
            <a:pPr lvl="0" algn="just">
              <a:lnSpc>
                <a:spcPct val="110000"/>
              </a:lnSpc>
              <a:spcBef>
                <a:spcPts val="0"/>
              </a:spcBef>
            </a:pPr>
            <a:r>
              <a:rPr lang="ru-RU" sz="1600" b="1" dirty="0">
                <a:ea typeface="Times New Roman" panose="02020603050405020304" pitchFamily="18" charset="0"/>
              </a:rPr>
              <a:t>2.6. </a:t>
            </a:r>
            <a:r>
              <a:rPr lang="ru-RU" sz="1600" b="1" dirty="0">
                <a:effectLst/>
                <a:ea typeface="Times New Roman" panose="02020603050405020304" pitchFamily="18" charset="0"/>
              </a:rPr>
              <a:t>Использование собственности, активов и ресурсов Компании.</a:t>
            </a:r>
            <a:endParaRPr lang="ru-RU" sz="1200" dirty="0">
              <a:effectLst/>
              <a:latin typeface="Times New Roman" panose="02020603050405020304" pitchFamily="18" charset="0"/>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Собственность, активы и ресурсы Компании предназначены для ведения бизнеса Компании. Сотрудники должны гарантировать их надлежащее и целевое использование.</a:t>
            </a:r>
          </a:p>
          <a:p>
            <a:pPr algn="just">
              <a:lnSpc>
                <a:spcPct val="110000"/>
              </a:lnSpc>
              <a:spcBef>
                <a:spcPts val="0"/>
              </a:spcBef>
            </a:pPr>
            <a:r>
              <a:rPr lang="ru-RU" sz="1400" dirty="0">
                <a:effectLst/>
                <a:ea typeface="Times New Roman" panose="02020603050405020304" pitchFamily="18" charset="0"/>
              </a:rPr>
              <a:t>Любое ненадлежащее или нецелевое использование оказывает негативное влияние на доходность Компании.</a:t>
            </a:r>
          </a:p>
          <a:p>
            <a:pPr lvl="0" algn="just">
              <a:lnSpc>
                <a:spcPct val="110000"/>
              </a:lnSpc>
              <a:spcBef>
                <a:spcPts val="0"/>
              </a:spcBef>
            </a:pPr>
            <a:endParaRPr lang="ru-RU" sz="1400" dirty="0">
              <a:effectLst/>
              <a:ea typeface="Times New Roman" panose="02020603050405020304" pitchFamily="18" charset="0"/>
            </a:endParaRPr>
          </a:p>
          <a:p>
            <a:pPr lvl="0" algn="just">
              <a:spcBef>
                <a:spcPts val="0"/>
              </a:spcBef>
            </a:pPr>
            <a:endParaRPr lang="ru-RU" sz="1400" dirty="0">
              <a:effectLst/>
              <a:latin typeface="Times New Roman" panose="02020603050405020304" pitchFamily="18" charset="0"/>
              <a:ea typeface="Times New Roman" panose="02020603050405020304" pitchFamily="18" charset="0"/>
            </a:endParaRPr>
          </a:p>
          <a:p>
            <a:endParaRPr lang="ru-RU" sz="1400" dirty="0"/>
          </a:p>
        </p:txBody>
      </p:sp>
      <p:sp>
        <p:nvSpPr>
          <p:cNvPr id="9" name="Текст 8">
            <a:extLst>
              <a:ext uri="{FF2B5EF4-FFF2-40B4-BE49-F238E27FC236}">
                <a16:creationId xmlns:a16="http://schemas.microsoft.com/office/drawing/2014/main" id="{176B21BC-DFAF-1F43-220D-105E6A9DACE0}"/>
              </a:ext>
            </a:extLst>
          </p:cNvPr>
          <p:cNvSpPr>
            <a:spLocks noGrp="1"/>
          </p:cNvSpPr>
          <p:nvPr>
            <p:ph type="body" idx="16"/>
          </p:nvPr>
        </p:nvSpPr>
        <p:spPr>
          <a:xfrm>
            <a:off x="369652" y="331315"/>
            <a:ext cx="5461000" cy="16011153"/>
          </a:xfrm>
        </p:spPr>
        <p:txBody>
          <a:bodyPr>
            <a:normAutofit lnSpcReduction="10000"/>
          </a:bodyPr>
          <a:lstStyle/>
          <a:p>
            <a:pPr>
              <a:spcBef>
                <a:spcPts val="0"/>
              </a:spcBef>
            </a:pPr>
            <a:endParaRPr lang="ru-RU" sz="1800" b="1" dirty="0">
              <a:effectLst/>
              <a:ea typeface="Times New Roman" panose="02020603050405020304" pitchFamily="18" charset="0"/>
            </a:endParaRPr>
          </a:p>
          <a:p>
            <a:pPr algn="just">
              <a:spcBef>
                <a:spcPts val="0"/>
              </a:spcBef>
            </a:pPr>
            <a:r>
              <a:rPr lang="ru-RU" sz="1800" b="1" dirty="0">
                <a:solidFill>
                  <a:schemeClr val="accent1">
                    <a:lumMod val="50000"/>
                  </a:schemeClr>
                </a:solidFill>
                <a:effectLst/>
                <a:ea typeface="Times New Roman" panose="02020603050405020304" pitchFamily="18" charset="0"/>
              </a:rPr>
              <a:t>2.ОТВЕТСТВЕННОЕ ВЕДЕНИЕ БИЗНЕСА.</a:t>
            </a:r>
          </a:p>
          <a:p>
            <a:pPr algn="just">
              <a:spcBef>
                <a:spcPts val="0"/>
              </a:spcBef>
            </a:pPr>
            <a:endParaRPr lang="ru-RU" sz="18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Все сотрудники Компании должны придерживаться ответственного и честного подхода при ведении бизнеса.</a:t>
            </a:r>
          </a:p>
          <a:p>
            <a:pPr algn="just">
              <a:spcBef>
                <a:spcPts val="0"/>
              </a:spcBef>
            </a:pPr>
            <a:r>
              <a:rPr lang="ru-RU" sz="1400" dirty="0">
                <a:effectLst/>
                <a:ea typeface="Times New Roman" panose="02020603050405020304" pitchFamily="18" charset="0"/>
              </a:rPr>
              <a:t>Важнейший фактор при работе с бухгалтерскими документами, активами и информацией – это надлежащее корпоративное и личное поведение.</a:t>
            </a:r>
          </a:p>
          <a:p>
            <a:pPr algn="just">
              <a:spcBef>
                <a:spcPts val="0"/>
              </a:spcBef>
            </a:pPr>
            <a:r>
              <a:rPr lang="ru-RU" sz="1400" dirty="0">
                <a:effectLst/>
                <a:ea typeface="Times New Roman" panose="02020603050405020304" pitchFamily="18" charset="0"/>
              </a:rPr>
              <a:t> </a:t>
            </a:r>
          </a:p>
          <a:p>
            <a:pPr marL="0" lvl="1" algn="just">
              <a:lnSpc>
                <a:spcPct val="100000"/>
              </a:lnSpc>
              <a:spcBef>
                <a:spcPts val="0"/>
              </a:spcBef>
              <a:tabLst>
                <a:tab pos="457200" algn="l"/>
              </a:tabLs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 Обеспечение высоких стандартов качества продукции.</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pPr>
            <a:r>
              <a:rPr lang="ru-RU" sz="1400" dirty="0">
                <a:effectLst/>
                <a:ea typeface="Times New Roman" panose="02020603050405020304" pitchFamily="18" charset="0"/>
              </a:rPr>
              <a:t>Обеспечение высокого качества работ и услуг для наших контрагентов и потребителей является важнейшим фактором устойчивости нашего бизнеса. </a:t>
            </a:r>
          </a:p>
          <a:p>
            <a:pPr algn="just">
              <a:spcBef>
                <a:spcPts val="0"/>
              </a:spcBef>
            </a:pPr>
            <a:r>
              <a:rPr lang="ru-RU" sz="1400" dirty="0">
                <a:effectLst/>
                <a:ea typeface="Times New Roman" panose="02020603050405020304" pitchFamily="18" charset="0"/>
              </a:rPr>
              <a:t>Сотрудники должны продвигать высокие стандарты путем активного поиска путей усовершенствования методов работы во всех сферах нашего бизнеса и, в особенности, в сфере производства и в сфере продаж.</a:t>
            </a:r>
          </a:p>
          <a:p>
            <a:pPr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обязаны</a:t>
            </a:r>
            <a:r>
              <a:rPr lang="ru-RU" sz="1400" dirty="0">
                <a:effectLst/>
                <a:ea typeface="Times New Roman" panose="02020603050405020304" pitchFamily="18" charset="0"/>
              </a:rPr>
              <a:t>:</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демонстрировать приверженность высоким стандартам, постоянно сосредоточиваясь на качестве всего, что мы делаем;</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постоянно искать способы совершенствования эффективности деятельности;</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гарантировать построение взаимоотношений с контрагентами в соответствии со стандартами Компании и законом;</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обеспечить эффективные средства контроля, гарантирующие, что любая проблема, касающаяся стандартов качества, будет быстро выявлена, что позволит принять меры для исправления ситуации; </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не создавать препятствий коллективным усилиям компании, направленным на совершенствование стандартов нашей работы.</a:t>
            </a:r>
          </a:p>
          <a:p>
            <a:pPr lvl="0"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не должны</a:t>
            </a:r>
            <a:r>
              <a:rPr lang="ru-RU" sz="1400" dirty="0">
                <a:effectLst/>
                <a:ea typeface="Times New Roman" panose="02020603050405020304" pitchFamily="18" charset="0"/>
              </a:rPr>
              <a:t>:</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принимать или игнорировать низкие стандарты.</a:t>
            </a:r>
          </a:p>
          <a:p>
            <a:pPr lvl="0" algn="just">
              <a:spcBef>
                <a:spcPts val="0"/>
              </a:spcBef>
            </a:pPr>
            <a:endParaRPr lang="ru-RU" sz="1400" dirty="0">
              <a:effectLst/>
              <a:ea typeface="Times New Roman" panose="02020603050405020304" pitchFamily="18" charset="0"/>
            </a:endParaRPr>
          </a:p>
          <a:p>
            <a:pPr lvl="0" algn="just">
              <a:spcBef>
                <a:spcPts val="0"/>
              </a:spcBef>
            </a:pPr>
            <a:r>
              <a:rPr lang="ru-RU" sz="1600" b="1" dirty="0">
                <a:effectLst/>
                <a:ea typeface="Times New Roman" panose="02020603050405020304" pitchFamily="18" charset="0"/>
              </a:rPr>
              <a:t>2.2. Дискриминация и притеснения.</a:t>
            </a:r>
            <a:endParaRPr lang="ru-RU" sz="1400" dirty="0">
              <a:effectLst/>
              <a:ea typeface="Times New Roman" panose="02020603050405020304" pitchFamily="18" charset="0"/>
            </a:endParaRPr>
          </a:p>
          <a:p>
            <a:pPr lvl="0" algn="just">
              <a:spcBef>
                <a:spcPts val="0"/>
              </a:spcBef>
            </a:pPr>
            <a:r>
              <a:rPr lang="ru-RU" sz="1400" dirty="0">
                <a:effectLst/>
                <a:ea typeface="Times New Roman" panose="02020603050405020304" pitchFamily="18" charset="0"/>
              </a:rPr>
              <a:t>Все сотрудники должны участвовать в поддержании обстановки порядочности, уважения и отсутствия любых форм притеснения, дискриминации и любого другого унижающего поведения.</a:t>
            </a:r>
          </a:p>
          <a:p>
            <a:pPr lvl="0" algn="just">
              <a:spcBef>
                <a:spcPts val="0"/>
              </a:spcBef>
            </a:pPr>
            <a:r>
              <a:rPr lang="ru-RU" sz="1400" dirty="0">
                <a:effectLst/>
                <a:ea typeface="Times New Roman" panose="02020603050405020304" pitchFamily="18" charset="0"/>
              </a:rPr>
              <a:t>Любое поведение или действие, которое может нарушить этот принцип, и, в особенности, любые формы принуждения или запугивания, неприемлемы и не должны допускаться.</a:t>
            </a:r>
          </a:p>
          <a:p>
            <a:pPr lvl="0" algn="just">
              <a:spcBef>
                <a:spcPts val="0"/>
              </a:spcBef>
            </a:pPr>
            <a:r>
              <a:rPr lang="ru-RU" sz="1400" dirty="0">
                <a:effectLst/>
                <a:ea typeface="Times New Roman" panose="02020603050405020304" pitchFamily="18" charset="0"/>
              </a:rPr>
              <a:t>Кроме того, к неприемлемому поведению также относятся любого рода оскорбления чести и достоинства личности, распространение или демонстрация оскорбительных или дискриминирующих материалов.</a:t>
            </a:r>
          </a:p>
          <a:p>
            <a:pPr lvl="0" algn="just">
              <a:spcBef>
                <a:spcPts val="0"/>
              </a:spcBef>
            </a:pPr>
            <a:r>
              <a:rPr lang="ru-RU" sz="1400" dirty="0">
                <a:effectLst/>
                <a:ea typeface="Times New Roman" panose="02020603050405020304" pitchFamily="18" charset="0"/>
              </a:rPr>
              <a:t>Сотрудники также несут ответственность за реализацию приверженности Компании, созданию здоровой рабочей обстановки с равными возможностями, когда должности в Компании замещаются наиболее компетентными кандидатами, и каждый оценивается по справедливости, исходя из навыков, отношения к делу, способностей, опыта, квалификации и производительности труда.</a:t>
            </a:r>
          </a:p>
          <a:p>
            <a:pPr lvl="0" algn="just">
              <a:spcBef>
                <a:spcPts val="0"/>
              </a:spcBef>
            </a:pPr>
            <a:endParaRPr lang="ru-RU" sz="1400" dirty="0">
              <a:effectLst/>
              <a:ea typeface="Times New Roman" panose="02020603050405020304" pitchFamily="18" charset="0"/>
            </a:endParaRPr>
          </a:p>
          <a:p>
            <a:pPr algn="just">
              <a:lnSpc>
                <a:spcPct val="110000"/>
              </a:lnSpc>
              <a:spcBef>
                <a:spcPts val="0"/>
              </a:spcBef>
            </a:pPr>
            <a:r>
              <a:rPr lang="ru-RU" sz="1400" u="sng" dirty="0">
                <a:effectLst/>
                <a:ea typeface="Times New Roman" panose="02020603050405020304" pitchFamily="18" charset="0"/>
              </a:rPr>
              <a:t>Отношения с работниками:</a:t>
            </a:r>
            <a:endParaRPr lang="ru-RU" sz="14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Мы должны обеспечить для всех работников Компании, независимо от местоположения, надлежащие безопасные условия с соблюдением всех законов и нормативных актов о труде.</a:t>
            </a:r>
          </a:p>
          <a:p>
            <a:pPr algn="just">
              <a:lnSpc>
                <a:spcPct val="110000"/>
              </a:lnSpc>
              <a:spcBef>
                <a:spcPts val="0"/>
              </a:spcBef>
            </a:pPr>
            <a:endParaRPr lang="ru-RU" sz="1400" dirty="0">
              <a:effectLst/>
              <a:ea typeface="Times New Roman" panose="02020603050405020304" pitchFamily="18" charset="0"/>
            </a:endParaRPr>
          </a:p>
          <a:p>
            <a:pPr algn="just">
              <a:spcBef>
                <a:spcPts val="0"/>
              </a:spcBef>
            </a:pPr>
            <a:r>
              <a:rPr lang="ru-RU" sz="1500" u="sng" dirty="0">
                <a:effectLst/>
                <a:ea typeface="Times New Roman" panose="02020603050405020304" pitchFamily="18" charset="0"/>
              </a:rPr>
              <a:t>Сотрудники должны:</a:t>
            </a:r>
            <a:endParaRPr lang="ru-RU" sz="15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относиться ко всем коллегам беспристрастно и равно;</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не демонстрировать не уважение к культурам, которые могут отличаться от собственной;</a:t>
            </a:r>
          </a:p>
          <a:p>
            <a:pPr indent="-342900" algn="just">
              <a:spcBef>
                <a:spcPts val="0"/>
              </a:spcBef>
              <a:buFont typeface="Symbol" panose="05050102010706020507" pitchFamily="18" charset="2"/>
              <a:buChar char=""/>
            </a:pPr>
            <a:r>
              <a:rPr lang="ru-RU" sz="1400" dirty="0">
                <a:effectLst/>
                <a:ea typeface="Times New Roman" panose="02020603050405020304" pitchFamily="18" charset="0"/>
              </a:rPr>
              <a:t>принимать на работу, продвигать, поощрять, налагать взыскания и обеспечивать иные условия работы независимо от возраста, расы, происхождения, пола, ограниченных возможностей, политических взглядов, вероисповедания, семейного положения, физического или душевного здоровья и любого другого защищенного законом статуса; </a:t>
            </a:r>
          </a:p>
          <a:p>
            <a:pPr indent="-342900" algn="just">
              <a:spcBef>
                <a:spcPts val="0"/>
              </a:spcBef>
              <a:buFont typeface="Symbol" panose="05050102010706020507" pitchFamily="18" charset="2"/>
              <a:buChar char=""/>
            </a:pPr>
            <a:r>
              <a:rPr lang="ru-RU" sz="1400" dirty="0">
                <a:effectLst/>
                <a:ea typeface="Times New Roman" panose="02020603050405020304" pitchFamily="18" charset="0"/>
              </a:rPr>
              <a:t>разумно приспосабливаться к коллегам вне зависимости от их возраста, расы, происхождения, пола, ограниченных</a:t>
            </a:r>
          </a:p>
          <a:p>
            <a:pPr indent="-342900" algn="just">
              <a:spcBef>
                <a:spcPts val="0"/>
              </a:spcBef>
              <a:buFont typeface="Symbol" panose="05050102010706020507" pitchFamily="18" charset="2"/>
              <a:buChar char=""/>
            </a:pPr>
            <a:endParaRPr lang="ru-RU" sz="1400" dirty="0">
              <a:effectLst/>
              <a:ea typeface="Times New Roman" panose="02020603050405020304" pitchFamily="18" charset="0"/>
            </a:endParaRPr>
          </a:p>
          <a:p>
            <a:pPr lvl="0" algn="just">
              <a:spcBef>
                <a:spcPts val="0"/>
              </a:spcBef>
            </a:pPr>
            <a:endParaRPr lang="ru-RU" sz="1400" dirty="0">
              <a:effectLst/>
              <a:ea typeface="Times New Roman" panose="02020603050405020304" pitchFamily="18" charset="0"/>
            </a:endParaRPr>
          </a:p>
          <a:p>
            <a:pPr algn="just">
              <a:lnSpc>
                <a:spcPct val="110000"/>
              </a:lnSpc>
              <a:spcBef>
                <a:spcPts val="0"/>
              </a:spcBef>
            </a:pPr>
            <a:endParaRPr lang="ru-RU" sz="1800" dirty="0">
              <a:effectLst/>
              <a:latin typeface="Times New Roman" panose="02020603050405020304" pitchFamily="18" charset="0"/>
              <a:ea typeface="Times New Roman" panose="02020603050405020304" pitchFamily="18" charset="0"/>
            </a:endParaRPr>
          </a:p>
        </p:txBody>
      </p:sp>
      <p:sp>
        <p:nvSpPr>
          <p:cNvPr id="4" name="Овал 3">
            <a:extLst>
              <a:ext uri="{FF2B5EF4-FFF2-40B4-BE49-F238E27FC236}">
                <a16:creationId xmlns:a16="http://schemas.microsoft.com/office/drawing/2014/main" id="{59B7D79D-A300-C528-9178-A8CBD8378B22}"/>
              </a:ext>
            </a:extLst>
          </p:cNvPr>
          <p:cNvSpPr/>
          <p:nvPr/>
        </p:nvSpPr>
        <p:spPr>
          <a:xfrm>
            <a:off x="18700242" y="5069793"/>
            <a:ext cx="5501300" cy="5401339"/>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a:t>
            </a:r>
            <a:endParaRPr lang="en-US" sz="1800" b="1" dirty="0">
              <a:solidFill>
                <a:schemeClr val="accent1">
                  <a:lumMod val="50000"/>
                </a:schemeClr>
              </a:solidFill>
              <a:latin typeface="Arial" panose="020B0604020202020204" pitchFamily="34" charset="0"/>
              <a:cs typeface="Arial" panose="020B0604020202020204" pitchFamily="34" charset="0"/>
            </a:endParaRP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2.3. Вводный инструктаж по Охране труда от 01.03.2023г. </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a:t>
            </a:r>
          </a:p>
          <a:p>
            <a:r>
              <a:rPr lang="ru-RU" sz="1800" b="1"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Tree>
    <p:extLst>
      <p:ext uri="{BB962C8B-B14F-4D97-AF65-F5344CB8AC3E}">
        <p14:creationId xmlns:p14="http://schemas.microsoft.com/office/powerpoint/2010/main" val="355868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6518B15-2103-5AA8-917D-D8AC2B328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0" y="-1"/>
            <a:ext cx="6351373" cy="16559212"/>
          </a:xfrm>
          <a:prstGeom prst="rect">
            <a:avLst/>
          </a:prstGeom>
        </p:spPr>
      </p:pic>
      <p:sp>
        <p:nvSpPr>
          <p:cNvPr id="2" name="Текст 1">
            <a:extLst>
              <a:ext uri="{FF2B5EF4-FFF2-40B4-BE49-F238E27FC236}">
                <a16:creationId xmlns:a16="http://schemas.microsoft.com/office/drawing/2014/main" id="{8B7190BE-D4BF-EE23-3718-39C28A66C2C6}"/>
              </a:ext>
            </a:extLst>
          </p:cNvPr>
          <p:cNvSpPr>
            <a:spLocks noGrp="1"/>
          </p:cNvSpPr>
          <p:nvPr>
            <p:ph type="body" idx="13"/>
          </p:nvPr>
        </p:nvSpPr>
        <p:spPr>
          <a:xfrm>
            <a:off x="6563671" y="785543"/>
            <a:ext cx="5461000" cy="14988127"/>
          </a:xfrm>
        </p:spPr>
        <p:txBody>
          <a:bodyPr>
            <a:normAutofit fontScale="92500" lnSpcReduction="20000"/>
          </a:bodyPr>
          <a:lstStyle/>
          <a:p>
            <a:pPr algn="just">
              <a:lnSpc>
                <a:spcPct val="120000"/>
              </a:lnSpc>
              <a:spcBef>
                <a:spcPts val="0"/>
              </a:spcBef>
            </a:pPr>
            <a:r>
              <a:rPr lang="ru-RU" sz="1500" dirty="0">
                <a:effectLst/>
                <a:ea typeface="Times New Roman" panose="02020603050405020304" pitchFamily="18" charset="0"/>
              </a:rPr>
              <a:t>Сотрудники не должны использовать собственность, активы и ресурсы Компании каким-либо способом, который может быть опасным, несоответствующим закону, нормам морали и нравственности, или ставящим сотрудника или Компанию в неудобное положение.</a:t>
            </a:r>
          </a:p>
          <a:p>
            <a:pPr algn="just">
              <a:lnSpc>
                <a:spcPct val="120000"/>
              </a:lnSpc>
              <a:spcBef>
                <a:spcPts val="0"/>
              </a:spcBef>
            </a:pPr>
            <a:r>
              <a:rPr lang="ru-RU" sz="1500" dirty="0">
                <a:effectLst/>
                <a:ea typeface="Times New Roman" panose="02020603050405020304" pitchFamily="18" charset="0"/>
              </a:rPr>
              <a:t> Время Компании включает в себя рабочее время, которое сотрудники тратят на выполнение своих обязанностей. Все сотрудники несут ответственность за оптимальное использование своего рабочего времени и рабочего времени коллег.</a:t>
            </a:r>
          </a:p>
          <a:p>
            <a:pPr algn="just">
              <a:lnSpc>
                <a:spcPct val="120000"/>
              </a:lnSpc>
              <a:spcBef>
                <a:spcPts val="0"/>
              </a:spcBef>
            </a:pPr>
            <a:r>
              <a:rPr lang="ru-RU" sz="1500" dirty="0">
                <a:effectLst/>
                <a:ea typeface="Times New Roman" panose="02020603050405020304" pitchFamily="18" charset="0"/>
              </a:rPr>
              <a:t> Конфиденциальная информация и интеллектуальная собственность Компании являются видами собственности, активов и ресурсов Компании. Все сотрудники обязаны охранять их для обеспечения надлежащего документооборота, учета и защиты.</a:t>
            </a:r>
          </a:p>
          <a:p>
            <a:pPr algn="just">
              <a:lnSpc>
                <a:spcPct val="120000"/>
              </a:lnSpc>
              <a:spcBef>
                <a:spcPts val="0"/>
              </a:spcBef>
            </a:pPr>
            <a:r>
              <a:rPr lang="ru-RU" sz="1500" dirty="0">
                <a:effectLst/>
                <a:ea typeface="Times New Roman" panose="02020603050405020304" pitchFamily="18" charset="0"/>
              </a:rPr>
              <a:t> Сотрудники должны всеми возможными и разумными способами защищать собственность, активы и ресурсы Компании. Это включает обеспечение их физической защиты, независимо от стоимости, гарантирующее, что их нельзя взять или использовать без разрешения уполномоченного работника Компании. Это также означает, что они должны всегда использоваться экономным и аккуратным образом.</a:t>
            </a:r>
          </a:p>
          <a:p>
            <a:pPr algn="just">
              <a:lnSpc>
                <a:spcPct val="120000"/>
              </a:lnSpc>
              <a:spcBef>
                <a:spcPts val="0"/>
              </a:spcBef>
            </a:pPr>
            <a:r>
              <a:rPr lang="ru-RU" sz="1500" dirty="0">
                <a:effectLst/>
                <a:ea typeface="Times New Roman" panose="02020603050405020304" pitchFamily="18" charset="0"/>
              </a:rPr>
              <a:t> Кроме того, сотрудники ответственны за выявление и предотвращение краж, хищений, растрат и иного рода выбытия активов, собственности и ресурсов Компании против воли Компании в пределах своей осведомленности и в пределах своих должностных полномочий, если только это не угрожает их личной безопасности, здоровью и жизни, а также любого третьего лица и общественной безопасности.</a:t>
            </a:r>
          </a:p>
          <a:p>
            <a:pPr algn="just">
              <a:lnSpc>
                <a:spcPct val="120000"/>
              </a:lnSpc>
              <a:spcBef>
                <a:spcPts val="0"/>
              </a:spcBef>
            </a:pPr>
            <a:endParaRPr lang="ru-RU" sz="1500" dirty="0">
              <a:effectLst/>
              <a:ea typeface="Times New Roman" panose="02020603050405020304" pitchFamily="18" charset="0"/>
            </a:endParaRPr>
          </a:p>
          <a:p>
            <a:pPr algn="just">
              <a:lnSpc>
                <a:spcPct val="120000"/>
              </a:lnSpc>
              <a:spcBef>
                <a:spcPts val="0"/>
              </a:spcBef>
            </a:pPr>
            <a:r>
              <a:rPr lang="ru-RU" sz="1500" u="sng" dirty="0">
                <a:effectLst/>
                <a:ea typeface="Times New Roman" panose="02020603050405020304" pitchFamily="18" charset="0"/>
              </a:rPr>
              <a:t>Сотрудники обязаны</a:t>
            </a:r>
            <a:r>
              <a:rPr lang="ru-RU" sz="1500" i="1" dirty="0">
                <a:effectLst/>
                <a:ea typeface="Times New Roman" panose="02020603050405020304" pitchFamily="18" charset="0"/>
              </a:rPr>
              <a:t>:</a:t>
            </a:r>
            <a:endParaRPr lang="ru-RU" sz="1500" dirty="0">
              <a:effectLst/>
              <a:ea typeface="Times New Roman" panose="02020603050405020304" pitchFamily="18" charset="0"/>
            </a:endParaRPr>
          </a:p>
          <a:p>
            <a:pPr lvl="0" indent="-342900" algn="just">
              <a:lnSpc>
                <a:spcPct val="120000"/>
              </a:lnSpc>
              <a:spcBef>
                <a:spcPts val="0"/>
              </a:spcBef>
              <a:buFont typeface="Symbol" panose="05050102010706020507" pitchFamily="18" charset="2"/>
              <a:buChar char=""/>
            </a:pPr>
            <a:r>
              <a:rPr lang="ru-RU" sz="1500" dirty="0">
                <a:effectLst/>
                <a:ea typeface="Times New Roman" panose="02020603050405020304" pitchFamily="18" charset="0"/>
              </a:rPr>
              <a:t>защищать и использовать собственность Компании в соответствии со стандартами, которые они применили бы к своей собственности, охраняя их от краж, утраты, мошенничества и ненадлежащего использования; </a:t>
            </a:r>
          </a:p>
          <a:p>
            <a:pPr lvl="0" indent="-342900" algn="just">
              <a:lnSpc>
                <a:spcPct val="120000"/>
              </a:lnSpc>
              <a:spcBef>
                <a:spcPts val="0"/>
              </a:spcBef>
              <a:buFont typeface="Symbol" panose="05050102010706020507" pitchFamily="18" charset="2"/>
              <a:buChar char=""/>
            </a:pPr>
            <a:r>
              <a:rPr lang="ru-RU" sz="1500" dirty="0">
                <a:effectLst/>
                <a:ea typeface="Times New Roman" panose="02020603050405020304" pitchFamily="18" charset="0"/>
              </a:rPr>
              <a:t>гарантировать, что все издержки, включая требования о возмещении расходов, обеспечены честными, точными и надлежащим образом оформленными документами;</a:t>
            </a:r>
          </a:p>
          <a:p>
            <a:pPr lvl="0" indent="-342900" algn="just">
              <a:lnSpc>
                <a:spcPct val="120000"/>
              </a:lnSpc>
              <a:spcBef>
                <a:spcPts val="0"/>
              </a:spcBef>
              <a:buFont typeface="Symbol" panose="05050102010706020507" pitchFamily="18" charset="2"/>
              <a:buChar char=""/>
            </a:pPr>
            <a:r>
              <a:rPr lang="ru-RU" sz="1500" dirty="0">
                <a:effectLst/>
                <a:ea typeface="Times New Roman" panose="02020603050405020304" pitchFamily="18" charset="0"/>
              </a:rPr>
              <a:t>честно и точно учитывать рабочее время;</a:t>
            </a:r>
          </a:p>
          <a:p>
            <a:pPr lvl="0" indent="-342900" algn="just">
              <a:lnSpc>
                <a:spcPct val="120000"/>
              </a:lnSpc>
              <a:spcBef>
                <a:spcPts val="0"/>
              </a:spcBef>
              <a:buFont typeface="Symbol" panose="05050102010706020507" pitchFamily="18" charset="2"/>
              <a:buChar char=""/>
            </a:pPr>
            <a:r>
              <a:rPr lang="ru-RU" sz="1500" dirty="0">
                <a:effectLst/>
                <a:ea typeface="Times New Roman" panose="02020603050405020304" pitchFamily="18" charset="0"/>
              </a:rPr>
              <a:t>обеспечить добросовестное, разумное и целевое использование предоставляемых Компанией средств труда, транспортных средств, электронных систем, включая компьютерное оборудование и мобильные устройства.</a:t>
            </a:r>
          </a:p>
          <a:p>
            <a:pPr lvl="0" algn="just">
              <a:lnSpc>
                <a:spcPct val="120000"/>
              </a:lnSpc>
              <a:spcBef>
                <a:spcPts val="0"/>
              </a:spcBef>
            </a:pPr>
            <a:endParaRPr lang="ru-RU" sz="1700" dirty="0">
              <a:effectLst/>
              <a:ea typeface="Times New Roman" panose="02020603050405020304" pitchFamily="18" charset="0"/>
            </a:endParaRPr>
          </a:p>
          <a:p>
            <a:pPr lvl="0" algn="just">
              <a:lnSpc>
                <a:spcPct val="120000"/>
              </a:lnSpc>
              <a:spcBef>
                <a:spcPts val="0"/>
              </a:spcBef>
            </a:pPr>
            <a:r>
              <a:rPr lang="ru-RU" sz="1700" b="1" dirty="0">
                <a:ea typeface="Times New Roman" panose="02020603050405020304" pitchFamily="18" charset="0"/>
              </a:rPr>
              <a:t>2.7. </a:t>
            </a:r>
            <a:r>
              <a:rPr lang="ru-RU" sz="1700" b="1" dirty="0">
                <a:effectLst/>
                <a:ea typeface="Times New Roman" panose="02020603050405020304" pitchFamily="18" charset="0"/>
              </a:rPr>
              <a:t>Конфиденциальность информации (защита данных).</a:t>
            </a:r>
          </a:p>
          <a:p>
            <a:pPr lvl="0" algn="just">
              <a:lnSpc>
                <a:spcPct val="120000"/>
              </a:lnSpc>
              <a:spcBef>
                <a:spcPts val="0"/>
              </a:spcBef>
            </a:pPr>
            <a:r>
              <a:rPr lang="ru-RU" sz="1500" dirty="0">
                <a:effectLst/>
                <a:ea typeface="Times New Roman" panose="02020603050405020304" pitchFamily="18" charset="0"/>
              </a:rPr>
              <a:t>Сотрудники должны подходить к обработке и хранению любой информации, принадлежащей Компании и третьим лицам, в том числе, к обработке и хранению персональных данных, с уважением и щепетильностью, и осуществлять обработку и хранение в соответствии с нашими обязательствами перед нашими контрагентами и в соответствии с законами, включая законы о государственной, коммерческой и иной охраняемой тайне, о защите персональных данных.</a:t>
            </a:r>
          </a:p>
          <a:p>
            <a:pPr lvl="0" algn="just">
              <a:spcBef>
                <a:spcPts val="0"/>
              </a:spcBef>
            </a:pPr>
            <a:endParaRPr lang="ru-RU" sz="1500" dirty="0">
              <a:effectLst/>
              <a:ea typeface="Times New Roman" panose="02020603050405020304" pitchFamily="18" charset="0"/>
            </a:endParaRPr>
          </a:p>
          <a:p>
            <a:pPr algn="just">
              <a:lnSpc>
                <a:spcPct val="120000"/>
              </a:lnSpc>
              <a:spcBef>
                <a:spcPts val="0"/>
              </a:spcBef>
            </a:pPr>
            <a:r>
              <a:rPr lang="ru-RU" sz="1500" u="sng" dirty="0">
                <a:effectLst/>
                <a:ea typeface="Times New Roman" panose="02020603050405020304" pitchFamily="18" charset="0"/>
              </a:rPr>
              <a:t>Сотрудники обязаны</a:t>
            </a:r>
            <a:r>
              <a:rPr lang="ru-RU" sz="1500" dirty="0">
                <a:effectLst/>
                <a:ea typeface="Times New Roman" panose="02020603050405020304" pitchFamily="18" charset="0"/>
              </a:rPr>
              <a:t>:</a:t>
            </a:r>
          </a:p>
          <a:p>
            <a:pPr lvl="0" indent="-342900" algn="just">
              <a:lnSpc>
                <a:spcPct val="120000"/>
              </a:lnSpc>
              <a:spcBef>
                <a:spcPts val="0"/>
              </a:spcBef>
              <a:buFont typeface="Symbol" panose="05050102010706020507" pitchFamily="18" charset="2"/>
              <a:buChar char=""/>
            </a:pPr>
            <a:r>
              <a:rPr lang="ru-RU" sz="1500" dirty="0">
                <a:effectLst/>
                <a:ea typeface="Times New Roman" panose="02020603050405020304" pitchFamily="18" charset="0"/>
              </a:rPr>
              <a:t>собирать и использовать конфиденциальную и персональную информацию в порядке, установленном законом и соглашениями, заключенными Компанией, исключительно для нужд бизнеса Компании; </a:t>
            </a:r>
          </a:p>
          <a:p>
            <a:pPr lvl="0" indent="-342900" algn="just">
              <a:lnSpc>
                <a:spcPct val="120000"/>
              </a:lnSpc>
              <a:spcBef>
                <a:spcPts val="0"/>
              </a:spcBef>
              <a:buFont typeface="Symbol" panose="05050102010706020507" pitchFamily="18" charset="2"/>
              <a:buChar char=""/>
            </a:pPr>
            <a:r>
              <a:rPr lang="ru-RU" sz="1500" dirty="0">
                <a:effectLst/>
                <a:ea typeface="Times New Roman" panose="02020603050405020304" pitchFamily="18" charset="0"/>
              </a:rPr>
              <a:t>гарантировать, что лица, информацией которых и о которых мы располагаем, знают об этом и понимают, как будет использована информация; распространять и использовать информацию лишь в случаях, когда лица, информацией которых и о которых мы располагаем, письменно выразили согласие с этим;</a:t>
            </a:r>
          </a:p>
        </p:txBody>
      </p:sp>
      <p:sp>
        <p:nvSpPr>
          <p:cNvPr id="3" name="Текст 2">
            <a:extLst>
              <a:ext uri="{FF2B5EF4-FFF2-40B4-BE49-F238E27FC236}">
                <a16:creationId xmlns:a16="http://schemas.microsoft.com/office/drawing/2014/main" id="{0D518282-0035-D0DF-AD98-84F4FCB7F773}"/>
              </a:ext>
            </a:extLst>
          </p:cNvPr>
          <p:cNvSpPr>
            <a:spLocks noGrp="1"/>
          </p:cNvSpPr>
          <p:nvPr>
            <p:ph type="body" idx="14"/>
          </p:nvPr>
        </p:nvSpPr>
        <p:spPr>
          <a:xfrm>
            <a:off x="12358001" y="785540"/>
            <a:ext cx="5461000" cy="14988129"/>
          </a:xfrm>
        </p:spPr>
        <p:txBody>
          <a:bodyPr>
            <a:normAutofit lnSpcReduction="10000"/>
          </a:bodyPr>
          <a:lstStyle/>
          <a:p>
            <a:pPr lvl="0" indent="-342900" algn="just">
              <a:lnSpc>
                <a:spcPct val="120000"/>
              </a:lnSpc>
              <a:spcBef>
                <a:spcPts val="0"/>
              </a:spcBef>
              <a:buFont typeface="Symbol" panose="05050102010706020507" pitchFamily="18" charset="2"/>
              <a:buChar char=""/>
            </a:pPr>
            <a:r>
              <a:rPr lang="ru-RU" sz="1400" dirty="0">
                <a:effectLst/>
                <a:ea typeface="Times New Roman" panose="02020603050405020304" pitchFamily="18" charset="0"/>
              </a:rPr>
              <a:t>надежно хранить конфиденциальную и персональную информацию как в бумажной, так и в электронной форме, в</a:t>
            </a:r>
          </a:p>
          <a:p>
            <a:pPr lvl="0" algn="just">
              <a:lnSpc>
                <a:spcPct val="120000"/>
              </a:lnSpc>
              <a:spcBef>
                <a:spcPts val="0"/>
              </a:spcBef>
            </a:pPr>
            <a:r>
              <a:rPr lang="ru-RU" sz="1400" dirty="0">
                <a:effectLst/>
                <a:ea typeface="Times New Roman" panose="02020603050405020304" pitchFamily="18" charset="0"/>
              </a:rPr>
              <a:t>порядке, который определен внутренними политиками Компании и законом; </a:t>
            </a:r>
          </a:p>
          <a:p>
            <a:pPr lvl="0" indent="-342900" algn="just">
              <a:lnSpc>
                <a:spcPct val="120000"/>
              </a:lnSpc>
              <a:spcBef>
                <a:spcPts val="0"/>
              </a:spcBef>
              <a:buFont typeface="Symbol" panose="05050102010706020507" pitchFamily="18" charset="2"/>
              <a:buChar char=""/>
            </a:pPr>
            <a:r>
              <a:rPr lang="ru-RU" sz="1400" dirty="0">
                <a:effectLst/>
                <a:ea typeface="Times New Roman" panose="02020603050405020304" pitchFamily="18" charset="0"/>
              </a:rPr>
              <a:t>ограничить доступ к конфиденциальной и персональной информации лишь теми работниками Компании и ее контрагентами, кому она необходима по роду деятельности, и кто взял на себя письменные обязательства, идентичные обязательствам Компании в части обращения с такой информацией;</a:t>
            </a:r>
            <a:endParaRPr lang="ru-RU" sz="1400" dirty="0">
              <a:ea typeface="Times New Roman" panose="02020603050405020304" pitchFamily="18" charset="0"/>
            </a:endParaRP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обеспечить точность и актуальность конфиденциальной и персональной информации;</a:t>
            </a: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возвратить или уничтожить конфиденциальную и персональную информацию, если необходимость в ее использовании отпала; </a:t>
            </a: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гарантировать, что работники Компании, осуществляющие обработку информации, понимают свои обязанности и ответственно подходят к работе;</a:t>
            </a: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соблюдать все законодательные требования, касающиеся персональной и конфиденциальной информации;</a:t>
            </a: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сообщать о любых фактах незаконного и несанкционированного использования любого рода конфиденциальной и персональной информации, а также о ее утрате, включая утрату материальных носителей.</a:t>
            </a:r>
          </a:p>
          <a:p>
            <a:pPr lvl="0" algn="just">
              <a:lnSpc>
                <a:spcPct val="100000"/>
              </a:lnSpc>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не должны</a:t>
            </a:r>
            <a:r>
              <a:rPr lang="ru-RU" sz="1400" dirty="0">
                <a:effectLst/>
                <a:ea typeface="Times New Roman" panose="02020603050405020304" pitchFamily="18" charset="0"/>
              </a:rPr>
              <a:t>:</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получать, хранить или распространять какую-либо информацию, которая может рассматриваться как оскорбительная для других лиц и привести к судебному иску против нас или Компании;</a:t>
            </a:r>
          </a:p>
          <a:p>
            <a:pPr lvl="0" indent="-342900" algn="just">
              <a:spcBef>
                <a:spcPts val="0"/>
              </a:spcBef>
              <a:buFont typeface="Symbol" panose="05050102010706020507" pitchFamily="18" charset="2"/>
              <a:buChar char=""/>
            </a:pPr>
            <a:r>
              <a:rPr lang="ru-RU" sz="1400" dirty="0">
                <a:solidFill>
                  <a:srgbClr val="000000"/>
                </a:solidFill>
                <a:effectLst/>
                <a:ea typeface="Calibri" panose="020F0502020204030204" pitchFamily="34" charset="0"/>
              </a:rPr>
              <a:t>Сотрудники/Контрагенты не должны разглашать информацию об интеллектуальной собственности Компании, конфиденциальную информацию или любую иную информацию, которую они получили в отношении бизнеса Компании (включая информацию, разработанную Поставщиками, и информацию, относящуюся к продуктам, клиентам, поставщикам, ценообразованию, затратам, ноу-хау, стратегии, программам, процессам и практике). </a:t>
            </a:r>
          </a:p>
          <a:p>
            <a:pPr lvl="0" algn="just">
              <a:spcBef>
                <a:spcPts val="0"/>
              </a:spcBef>
            </a:pPr>
            <a:endParaRPr lang="ru-RU" sz="1600" dirty="0">
              <a:solidFill>
                <a:srgbClr val="000000"/>
              </a:solidFill>
              <a:effectLst/>
              <a:ea typeface="Calibri" panose="020F0502020204030204" pitchFamily="34" charset="0"/>
            </a:endParaRPr>
          </a:p>
          <a:p>
            <a:pPr lvl="0" algn="just">
              <a:spcBef>
                <a:spcPts val="0"/>
              </a:spcBef>
            </a:pPr>
            <a:r>
              <a:rPr lang="ru-RU" sz="1600" b="1" dirty="0">
                <a:solidFill>
                  <a:srgbClr val="000000"/>
                </a:solidFill>
                <a:ea typeface="Times New Roman" panose="02020603050405020304" pitchFamily="18" charset="0"/>
              </a:rPr>
              <a:t>2.8. </a:t>
            </a:r>
            <a:r>
              <a:rPr lang="ru-RU" sz="1600" b="1" dirty="0">
                <a:effectLst/>
                <a:ea typeface="Times New Roman" panose="02020603050405020304" pitchFamily="18" charset="0"/>
              </a:rPr>
              <a:t>Электронные средства связи.</a:t>
            </a:r>
          </a:p>
          <a:p>
            <a:pPr lvl="0" algn="just">
              <a:spcBef>
                <a:spcPts val="0"/>
              </a:spcBef>
            </a:pPr>
            <a:r>
              <a:rPr lang="ru-RU" sz="1400" dirty="0">
                <a:effectLst/>
                <a:ea typeface="Times New Roman" panose="02020603050405020304" pitchFamily="18" charset="0"/>
              </a:rPr>
              <a:t>Сотрудникам предоставляется электронное оборудование – телефоны, компьютеры и портативные устройства связи, помогающее выполнять работу.</a:t>
            </a:r>
          </a:p>
          <a:p>
            <a:pPr algn="just">
              <a:spcBef>
                <a:spcPts val="0"/>
              </a:spcBef>
            </a:pPr>
            <a:r>
              <a:rPr lang="ru-RU" sz="1400" dirty="0">
                <a:effectLst/>
                <a:ea typeface="Times New Roman" panose="02020603050405020304" pitchFamily="18" charset="0"/>
              </a:rPr>
              <a:t>Электронное оборудование и содержащаяся в нем информация являются собственностью Компании. Компания оставляет за собой право отслеживать или фильтровать информацию, передаваемую по электронным каналам связи, с целью защиты бизнеса от вторжений, утери информации, возникновения убытков или судебных исков.</a:t>
            </a:r>
          </a:p>
          <a:p>
            <a:pPr algn="just">
              <a:spcBef>
                <a:spcPts val="0"/>
              </a:spcBef>
            </a:pPr>
            <a:r>
              <a:rPr lang="ru-RU" sz="1400" dirty="0">
                <a:effectLst/>
                <a:ea typeface="Times New Roman" panose="02020603050405020304" pitchFamily="18" charset="0"/>
              </a:rPr>
              <a:t>Электронное оборудование Компании должно использоваться работниками Компании исключительно в целях надлежащего выполнения своих должностных обязанностей в Компании, и в полном соответствии с внутренними политиками Компании.</a:t>
            </a:r>
          </a:p>
          <a:p>
            <a:pPr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не должны</a:t>
            </a:r>
            <a:r>
              <a:rPr lang="ru-RU" sz="1400" dirty="0">
                <a:effectLst/>
                <a:ea typeface="Times New Roman" panose="02020603050405020304" pitchFamily="18" charset="0"/>
              </a:rPr>
              <a:t>:</a:t>
            </a: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устанавливать программное обеспечение на любые устройства, принадлежащие Компании, либо подключать их к любому другому оборудованию без разрешения сотрудников Департамента информационных технологий;</a:t>
            </a: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отключать средства защиты оборудования;</a:t>
            </a:r>
          </a:p>
          <a:p>
            <a:pPr lvl="0" indent="-342900" algn="just">
              <a:lnSpc>
                <a:spcPct val="100000"/>
              </a:lnSpc>
              <a:spcBef>
                <a:spcPts val="0"/>
              </a:spcBef>
              <a:buFont typeface="Symbol" panose="05050102010706020507" pitchFamily="18" charset="2"/>
              <a:buChar char=""/>
            </a:pPr>
            <a:r>
              <a:rPr lang="ru-RU" sz="1400" dirty="0">
                <a:effectLst/>
                <a:ea typeface="Times New Roman" panose="02020603050405020304" pitchFamily="18" charset="0"/>
              </a:rPr>
              <a:t>сообщать третьим лицам коды доступа (пароли, логины) от электронных средств связи Компании, программных ресурсов и серверов Компании, корпоративных почтовых ящиков.</a:t>
            </a:r>
          </a:p>
          <a:p>
            <a:pPr lvl="0" algn="just">
              <a:lnSpc>
                <a:spcPct val="100000"/>
              </a:lnSpc>
              <a:spcBef>
                <a:spcPts val="0"/>
              </a:spcBef>
            </a:pPr>
            <a:endParaRPr lang="ru-RU" sz="1400" dirty="0">
              <a:ea typeface="Times New Roman" panose="02020603050405020304" pitchFamily="18" charset="0"/>
            </a:endParaRPr>
          </a:p>
          <a:p>
            <a:pPr marL="0" marR="605155" lvl="1" algn="just">
              <a:lnSpc>
                <a:spcPct val="110000"/>
              </a:lnSpc>
              <a:spcBef>
                <a:spcPts val="0"/>
              </a:spcBef>
            </a:pPr>
            <a:r>
              <a:rPr lang="ru-RU"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2.9. Руководство по практике деловых отношений</a:t>
            </a:r>
            <a:endParaRPr lang="ru-RU"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605155" algn="just">
              <a:lnSpc>
                <a:spcPct val="110000"/>
              </a:lnSpc>
              <a:spcBef>
                <a:spcPts val="0"/>
              </a:spcBef>
            </a:pPr>
            <a:r>
              <a:rPr lang="ru-RU" sz="1400" dirty="0">
                <a:solidFill>
                  <a:srgbClr val="000000"/>
                </a:solidFill>
                <a:effectLst/>
                <a:ea typeface="Calibri" panose="020F0502020204030204" pitchFamily="34" charset="0"/>
              </a:rPr>
              <a:t>Поставщики должны относиться к работникам Компании с достоинством и уважением. </a:t>
            </a:r>
          </a:p>
          <a:p>
            <a:pPr marR="36195" algn="just">
              <a:lnSpc>
                <a:spcPct val="110000"/>
              </a:lnSpc>
              <a:spcBef>
                <a:spcPts val="0"/>
              </a:spcBef>
            </a:pPr>
            <a:r>
              <a:rPr lang="ru-RU" sz="1400" dirty="0">
                <a:solidFill>
                  <a:srgbClr val="000000"/>
                </a:solidFill>
                <a:effectLst/>
                <a:ea typeface="Calibri" panose="020F0502020204030204" pitchFamily="34" charset="0"/>
              </a:rPr>
              <a:t>Сотрудники должны относиться к работникам и Поставщикам Компании с достоинством и уважением.</a:t>
            </a:r>
          </a:p>
          <a:p>
            <a:pPr marR="36195" algn="just">
              <a:lnSpc>
                <a:spcPct val="110000"/>
              </a:lnSpc>
              <a:spcBef>
                <a:spcPts val="0"/>
              </a:spcBef>
            </a:pPr>
            <a:r>
              <a:rPr lang="ru-RU" sz="1400" dirty="0">
                <a:effectLst/>
                <a:ea typeface="Times New Roman" panose="02020603050405020304" pitchFamily="18" charset="0"/>
              </a:rPr>
              <a:t>Сотрудники/Поставщики должны соблюдать все применимые</a:t>
            </a:r>
          </a:p>
        </p:txBody>
      </p:sp>
      <p:sp>
        <p:nvSpPr>
          <p:cNvPr id="4" name="Текст 3">
            <a:extLst>
              <a:ext uri="{FF2B5EF4-FFF2-40B4-BE49-F238E27FC236}">
                <a16:creationId xmlns:a16="http://schemas.microsoft.com/office/drawing/2014/main" id="{04F2A5F4-FD99-CDF0-75CB-F52C6D4F9605}"/>
              </a:ext>
            </a:extLst>
          </p:cNvPr>
          <p:cNvSpPr>
            <a:spLocks noGrp="1"/>
          </p:cNvSpPr>
          <p:nvPr>
            <p:ph type="body" idx="15"/>
          </p:nvPr>
        </p:nvSpPr>
        <p:spPr>
          <a:xfrm>
            <a:off x="18031298" y="785542"/>
            <a:ext cx="5461000" cy="14988128"/>
          </a:xfrm>
        </p:spPr>
        <p:txBody>
          <a:bodyPr>
            <a:normAutofit/>
          </a:bodyPr>
          <a:lstStyle/>
          <a:p>
            <a:pPr marR="36195" algn="just">
              <a:spcBef>
                <a:spcPts val="0"/>
              </a:spcBef>
              <a:spcAft>
                <a:spcPts val="235"/>
              </a:spcAft>
            </a:pPr>
            <a:r>
              <a:rPr lang="ru-RU" sz="1400" dirty="0">
                <a:effectLst/>
                <a:ea typeface="Times New Roman" panose="02020603050405020304" pitchFamily="18" charset="0"/>
              </a:rPr>
              <a:t>законы и положения о трудовых отношениях, включая законы, запрещающие дискриминацию на рабочем месте.</a:t>
            </a:r>
            <a:endParaRPr lang="ru-RU" sz="1400" dirty="0">
              <a:solidFill>
                <a:srgbClr val="000000"/>
              </a:solidFill>
              <a:ea typeface="Calibri" panose="020F0502020204030204" pitchFamily="34" charset="0"/>
            </a:endParaRPr>
          </a:p>
          <a:p>
            <a:pPr marR="36195" algn="just">
              <a:spcBef>
                <a:spcPts val="0"/>
              </a:spcBef>
              <a:spcAft>
                <a:spcPts val="235"/>
              </a:spcAft>
            </a:pPr>
            <a:r>
              <a:rPr lang="ru-RU" sz="1400" dirty="0">
                <a:solidFill>
                  <a:srgbClr val="000000"/>
                </a:solidFill>
                <a:effectLst/>
                <a:ea typeface="Calibri" panose="020F0502020204030204" pitchFamily="34" charset="0"/>
              </a:rPr>
              <a:t>Сотрудники /Поставщики не должны владеть, использовать или продавать запрещенные наркотики на территории компании или выполнять свою работу, находясь под воздействием алкоголя или запрещенных наркотиков. </a:t>
            </a:r>
          </a:p>
          <a:p>
            <a:pPr marR="36195" algn="just">
              <a:spcBef>
                <a:spcPts val="0"/>
              </a:spcBef>
              <a:spcAft>
                <a:spcPts val="235"/>
              </a:spcAft>
            </a:pPr>
            <a:r>
              <a:rPr lang="ru-RU" sz="1400" dirty="0">
                <a:solidFill>
                  <a:srgbClr val="000000"/>
                </a:solidFill>
                <a:effectLst/>
                <a:ea typeface="Calibri" panose="020F0502020204030204" pitchFamily="34" charset="0"/>
              </a:rPr>
              <a:t>Компания не будет производить, изготавливать товары или предоставлять услуги, используя принудительный детский труд. </a:t>
            </a:r>
          </a:p>
          <a:p>
            <a:pPr marR="36195" algn="just">
              <a:spcBef>
                <a:spcPts val="0"/>
              </a:spcBef>
            </a:pPr>
            <a:r>
              <a:rPr lang="ru-RU" sz="1400" dirty="0">
                <a:solidFill>
                  <a:srgbClr val="000000"/>
                </a:solidFill>
                <a:effectLst/>
                <a:ea typeface="Calibri" panose="020F0502020204030204" pitchFamily="34" charset="0"/>
              </a:rPr>
              <a:t>Компания не допускает запугивание или враждебность и не будет терпеть любое поведение со стороны поставщика, которое может причинить беспокойство, прервать работу или повлиять на способность других лиц трудиться. </a:t>
            </a:r>
          </a:p>
          <a:p>
            <a:pPr marR="36195" algn="just">
              <a:spcBef>
                <a:spcPts val="0"/>
              </a:spcBef>
            </a:pPr>
            <a:endParaRPr lang="ru-RU" sz="1400" dirty="0">
              <a:solidFill>
                <a:srgbClr val="000000"/>
              </a:solidFill>
              <a:effectLst/>
              <a:ea typeface="Calibri" panose="020F0502020204030204" pitchFamily="34" charset="0"/>
            </a:endParaRPr>
          </a:p>
          <a:p>
            <a:pPr marL="0" lvl="1" algn="just">
              <a:lnSpc>
                <a:spcPct val="100000"/>
              </a:lnSpc>
              <a:spcBef>
                <a:spcPts val="0"/>
              </a:spcBef>
              <a:tabLst>
                <a:tab pos="457200" algn="l"/>
              </a:tabLs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2.10. Конфликт интересов</a:t>
            </a:r>
          </a:p>
          <a:p>
            <a:pPr algn="just">
              <a:spcBef>
                <a:spcPts val="0"/>
              </a:spcBef>
            </a:pPr>
            <a:r>
              <a:rPr lang="ru-RU" sz="1400" dirty="0">
                <a:effectLst/>
                <a:ea typeface="Times New Roman" panose="02020603050405020304" pitchFamily="18" charset="0"/>
              </a:rPr>
              <a:t>Решения в бизнесе всегда должны приниматься, исходя из интересов Компании и с информированного согласия руководства Компании, и сотрудники не должны допускать конфликта личных или семейных интересов с интересами и обязательствами Компании.</a:t>
            </a:r>
          </a:p>
          <a:p>
            <a:pPr algn="just">
              <a:spcBef>
                <a:spcPts val="0"/>
              </a:spcBef>
            </a:pPr>
            <a:r>
              <a:rPr lang="ru-RU" sz="1400" dirty="0">
                <a:effectLst/>
                <a:ea typeface="Times New Roman" panose="02020603050405020304" pitchFamily="18" charset="0"/>
              </a:rPr>
              <a:t> Конфликт интересов может возникать в следующих ситуациях:</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если член семьи сотрудника, друг или близкий родственник является сотрудником контрагента Компании;</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если у сотрудника есть финансовые интересы у действующего или потенциального контрагента Компании;</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если у сотрудника есть член семьи, друг или близкий родственник, работающий в Компании или ищущий работу в Компании.</a:t>
            </a:r>
          </a:p>
          <a:p>
            <a:pPr algn="just">
              <a:spcBef>
                <a:spcPts val="0"/>
              </a:spcBef>
            </a:pPr>
            <a:r>
              <a:rPr lang="ru-RU" sz="1400" dirty="0">
                <a:effectLst/>
                <a:ea typeface="Times New Roman" panose="02020603050405020304" pitchFamily="18" charset="0"/>
              </a:rPr>
              <a:t> Если у сотрудника есть какие-либо основания полагать, что он находится в положении, когда может возникнуть конфликт интересов или видимость конфликта интересов, то ему необходимо сообщить об этом своему непосредственному руководителю и менеджеру по этическому ведению бизнеса.</a:t>
            </a:r>
          </a:p>
          <a:p>
            <a:pPr algn="just">
              <a:spcBef>
                <a:spcPts val="0"/>
              </a:spcBef>
            </a:pPr>
            <a:r>
              <a:rPr lang="ru-RU" sz="1400" dirty="0">
                <a:effectLst/>
                <a:ea typeface="Times New Roman" panose="02020603050405020304" pitchFamily="18" charset="0"/>
              </a:rPr>
              <a:t> Не исключено, что на самом деле конфликта нет, или, при его наличии, он может быть соответствующим образом разрешен.</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Сотрудники обязаны:</a:t>
            </a:r>
            <a:endParaRPr lang="ru-RU" sz="14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избегать ситуаций, когда их личные интересы или интересы их личных партнеров, членов семьи, друзей или близких родственников могут войти в конфликт с интересами Компании.</a:t>
            </a:r>
          </a:p>
          <a:p>
            <a:pPr lvl="0"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не должны:</a:t>
            </a:r>
            <a:endParaRPr lang="ru-RU" sz="14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использовать свое положение в Компании для получения личной выгоды или выгоды для какого-либо третьего лица, включая личного партнера, члена семьи, друга или близкого родственника.</a:t>
            </a:r>
          </a:p>
          <a:p>
            <a:pPr lvl="0" algn="just">
              <a:spcBef>
                <a:spcPts val="0"/>
              </a:spcBef>
            </a:pPr>
            <a:endParaRPr lang="ru-RU" sz="1400" dirty="0">
              <a:effectLst/>
              <a:ea typeface="Times New Roman" panose="02020603050405020304" pitchFamily="18" charset="0"/>
            </a:endParaRPr>
          </a:p>
          <a:p>
            <a:pPr marL="0" lvl="1" algn="just">
              <a:lnSpc>
                <a:spcPct val="110000"/>
              </a:lnSpc>
              <a:spcBef>
                <a:spcPts val="0"/>
              </a:spcBef>
              <a:tabLst>
                <a:tab pos="457200" algn="l"/>
              </a:tabLs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2.11. Внешние связи.</a:t>
            </a:r>
            <a:endParaRPr lang="ru-RU" sz="14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Репутация сотрудника/Компании зависит от профессионального и этического поведения. Все, что делает и говорит сотрудник и все, что говорят о нас третьи лица, определяет репутацию Компании.</a:t>
            </a:r>
          </a:p>
          <a:p>
            <a:pPr algn="just">
              <a:lnSpc>
                <a:spcPct val="110000"/>
              </a:lnSpc>
              <a:spcBef>
                <a:spcPts val="0"/>
              </a:spcBef>
            </a:pPr>
            <a:r>
              <a:rPr lang="ru-RU" sz="1400" dirty="0">
                <a:effectLst/>
                <a:ea typeface="Times New Roman" panose="02020603050405020304" pitchFamily="18" charset="0"/>
              </a:rPr>
              <a:t>Все сотрудники должны защищать целостность информации, которую они предоставляют, гарантируя каждому равный и основанный на принципах конфиденциальности и законности доступ к честной и точной информации о Компании.</a:t>
            </a:r>
          </a:p>
          <a:p>
            <a:pPr algn="just">
              <a:lnSpc>
                <a:spcPct val="110000"/>
              </a:lnSpc>
              <a:spcBef>
                <a:spcPts val="0"/>
              </a:spcBef>
            </a:pPr>
            <a:r>
              <a:rPr lang="ru-RU" sz="1400" dirty="0">
                <a:effectLst/>
                <a:ea typeface="Times New Roman" panose="02020603050405020304" pitchFamily="18" charset="0"/>
              </a:rPr>
              <a:t>Многие сотрудники регулярно взаимодействуют с одной или несколькими третьими лицами в процессе трудовой деятельности Компании.</a:t>
            </a:r>
          </a:p>
          <a:p>
            <a:pPr lvl="0" algn="just">
              <a:lnSpc>
                <a:spcPct val="110000"/>
              </a:lnSpc>
              <a:spcBef>
                <a:spcPts val="0"/>
              </a:spcBef>
            </a:pPr>
            <a:endParaRPr lang="ru-RU" sz="1400" dirty="0">
              <a:effectLst/>
              <a:ea typeface="Times New Roman" panose="02020603050405020304" pitchFamily="18" charset="0"/>
            </a:endParaRPr>
          </a:p>
          <a:p>
            <a:pPr algn="just"/>
            <a:endParaRPr lang="ru-RU" sz="1400" dirty="0"/>
          </a:p>
        </p:txBody>
      </p:sp>
      <p:sp>
        <p:nvSpPr>
          <p:cNvPr id="10" name="Овал 9">
            <a:extLst>
              <a:ext uri="{FF2B5EF4-FFF2-40B4-BE49-F238E27FC236}">
                <a16:creationId xmlns:a16="http://schemas.microsoft.com/office/drawing/2014/main" id="{B3B97489-75E6-C60A-F3A9-BAF5E01452AE}"/>
              </a:ext>
            </a:extLst>
          </p:cNvPr>
          <p:cNvSpPr/>
          <p:nvPr/>
        </p:nvSpPr>
        <p:spPr>
          <a:xfrm>
            <a:off x="701202" y="999461"/>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a:t>
            </a:r>
          </a:p>
          <a:p>
            <a:r>
              <a:rPr lang="ru-RU" sz="1800" b="1" dirty="0">
                <a:solidFill>
                  <a:schemeClr val="accent1">
                    <a:lumMod val="50000"/>
                  </a:schemeClr>
                </a:solidFill>
                <a:latin typeface="Arial" panose="020B0604020202020204" pitchFamily="34" charset="0"/>
                <a:cs typeface="Arial" panose="020B0604020202020204" pitchFamily="34" charset="0"/>
              </a:rPr>
              <a:t> </a:t>
            </a:r>
          </a:p>
          <a:p>
            <a:r>
              <a:rPr lang="ru-RU" sz="1800" b="1" dirty="0">
                <a:solidFill>
                  <a:schemeClr val="accent1">
                    <a:lumMod val="50000"/>
                  </a:schemeClr>
                </a:solidFill>
                <a:latin typeface="Arial" panose="020B0604020202020204" pitchFamily="34" charset="0"/>
                <a:cs typeface="Arial" panose="020B0604020202020204" pitchFamily="34" charset="0"/>
              </a:rPr>
              <a:t>2.10. СОП-УО-014-02 «Политика в области регулирования конфликта интересов АО «Фирма «ЕВРОСЕРВИС»</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a:t>
            </a:r>
          </a:p>
          <a:p>
            <a:r>
              <a:rPr lang="ru-RU" sz="1800" b="1"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Tree>
    <p:extLst>
      <p:ext uri="{BB962C8B-B14F-4D97-AF65-F5344CB8AC3E}">
        <p14:creationId xmlns:p14="http://schemas.microsoft.com/office/powerpoint/2010/main" val="232159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810270C-B590-BD08-F89E-7E3FAD4F2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056" y="-1"/>
            <a:ext cx="6465444" cy="16559214"/>
          </a:xfrm>
          <a:prstGeom prst="rect">
            <a:avLst/>
          </a:prstGeom>
        </p:spPr>
      </p:pic>
      <p:sp>
        <p:nvSpPr>
          <p:cNvPr id="6" name="Текст 5">
            <a:extLst>
              <a:ext uri="{FF2B5EF4-FFF2-40B4-BE49-F238E27FC236}">
                <a16:creationId xmlns:a16="http://schemas.microsoft.com/office/drawing/2014/main" id="{643A4557-1D29-0FF9-1BF2-7C641D4F2691}"/>
              </a:ext>
            </a:extLst>
          </p:cNvPr>
          <p:cNvSpPr>
            <a:spLocks noGrp="1"/>
          </p:cNvSpPr>
          <p:nvPr>
            <p:ph type="body" idx="13"/>
          </p:nvPr>
        </p:nvSpPr>
        <p:spPr>
          <a:xfrm>
            <a:off x="6473488" y="1549400"/>
            <a:ext cx="5461000" cy="13741400"/>
          </a:xfrm>
        </p:spPr>
        <p:txBody>
          <a:bodyPr>
            <a:normAutofit fontScale="92500" lnSpcReduction="10000"/>
          </a:bodyPr>
          <a:lstStyle/>
          <a:p>
            <a:pPr algn="just">
              <a:spcBef>
                <a:spcPts val="0"/>
              </a:spcBef>
            </a:pPr>
            <a:r>
              <a:rPr lang="ru-RU" sz="1500" u="sng" dirty="0">
                <a:effectLst/>
                <a:ea typeface="Times New Roman" panose="02020603050405020304" pitchFamily="18" charset="0"/>
              </a:rPr>
              <a:t>Дисциплинарные взыскания</a:t>
            </a:r>
            <a:endParaRPr lang="ru-RU" sz="1500" dirty="0">
              <a:effectLst/>
              <a:ea typeface="Times New Roman" panose="02020603050405020304" pitchFamily="18" charset="0"/>
            </a:endParaRPr>
          </a:p>
          <a:p>
            <a:pPr algn="just">
              <a:spcBef>
                <a:spcPts val="0"/>
              </a:spcBef>
            </a:pPr>
            <a:r>
              <a:rPr lang="ru-RU" sz="1500" dirty="0">
                <a:effectLst/>
                <a:ea typeface="Times New Roman" panose="02020603050405020304" pitchFamily="18" charset="0"/>
              </a:rPr>
              <a:t>В Компании проводятся обычные дисциплинарные процедуры и, в случае, если имело место дисциплинарное нарушение, налагается соответствующее дисциплинарное взыскание, вплоть до увольнения.</a:t>
            </a:r>
          </a:p>
          <a:p>
            <a:pPr algn="just">
              <a:spcBef>
                <a:spcPts val="0"/>
              </a:spcBef>
            </a:pPr>
            <a:r>
              <a:rPr lang="ru-RU" sz="1500" u="none" strike="noStrike" dirty="0">
                <a:effectLst/>
                <a:ea typeface="Times New Roman" panose="02020603050405020304" pitchFamily="18" charset="0"/>
              </a:rPr>
              <a:t> </a:t>
            </a:r>
            <a:endParaRPr lang="ru-RU" sz="1500" dirty="0">
              <a:effectLst/>
              <a:ea typeface="Times New Roman" panose="02020603050405020304" pitchFamily="18" charset="0"/>
            </a:endParaRPr>
          </a:p>
          <a:p>
            <a:pPr algn="just">
              <a:spcBef>
                <a:spcPts val="0"/>
              </a:spcBef>
            </a:pPr>
            <a:r>
              <a:rPr lang="ru-RU" sz="1500" u="sng" dirty="0">
                <a:effectLst/>
                <a:ea typeface="Times New Roman" panose="02020603050405020304" pitchFamily="18" charset="0"/>
              </a:rPr>
              <a:t>Применение прочих мер ответственности</a:t>
            </a:r>
            <a:endParaRPr lang="ru-RU" sz="1500" dirty="0">
              <a:effectLst/>
              <a:ea typeface="Times New Roman" panose="02020603050405020304" pitchFamily="18" charset="0"/>
            </a:endParaRPr>
          </a:p>
          <a:p>
            <a:pPr algn="just">
              <a:spcBef>
                <a:spcPts val="0"/>
              </a:spcBef>
            </a:pPr>
            <a:r>
              <a:rPr lang="ru-RU" sz="1500" dirty="0">
                <a:effectLst/>
                <a:ea typeface="Times New Roman" panose="02020603050405020304" pitchFamily="18" charset="0"/>
              </a:rPr>
              <a:t>В случае, если какое-либо доказанное нарушение образует состав правонарушения, преступления или представляет собой нарушение закона любого рода, Компания незамедлительно информирует об этом уполномоченные органы государственной власти, принимает срочные меры для устранения такого нарушения и/или его последствий (в зависимости от того, что является выполнимым в данных обстоятельствах), и оказывает содействие соответствующим государственным органам в привлечении виновных лиц к ответственности.</a:t>
            </a:r>
          </a:p>
          <a:p>
            <a:pPr algn="just">
              <a:spcBef>
                <a:spcPts val="0"/>
              </a:spcBef>
            </a:pPr>
            <a:r>
              <a:rPr lang="ru-RU" sz="1500" u="none" strike="noStrike" dirty="0">
                <a:effectLst/>
                <a:ea typeface="Times New Roman" panose="02020603050405020304" pitchFamily="18" charset="0"/>
              </a:rPr>
              <a:t> </a:t>
            </a:r>
            <a:endParaRPr lang="ru-RU" sz="1500" dirty="0">
              <a:effectLst/>
              <a:ea typeface="Times New Roman" panose="02020603050405020304" pitchFamily="18" charset="0"/>
            </a:endParaRPr>
          </a:p>
          <a:p>
            <a:pPr algn="just">
              <a:spcBef>
                <a:spcPts val="0"/>
              </a:spcBef>
            </a:pPr>
            <a:r>
              <a:rPr lang="ru-RU" sz="1500" u="sng" dirty="0">
                <a:effectLst/>
                <a:ea typeface="Times New Roman" panose="02020603050405020304" pitchFamily="18" charset="0"/>
              </a:rPr>
              <a:t>Право на обжалование</a:t>
            </a:r>
            <a:endParaRPr lang="ru-RU" sz="1500" dirty="0">
              <a:effectLst/>
              <a:ea typeface="Times New Roman" panose="02020603050405020304" pitchFamily="18" charset="0"/>
            </a:endParaRPr>
          </a:p>
          <a:p>
            <a:pPr algn="just">
              <a:spcBef>
                <a:spcPts val="0"/>
              </a:spcBef>
            </a:pPr>
            <a:r>
              <a:rPr lang="ru-RU" sz="1500" dirty="0">
                <a:effectLst/>
                <a:ea typeface="Times New Roman" panose="02020603050405020304" pitchFamily="18" charset="0"/>
              </a:rPr>
              <a:t>Все лица, в отношении которых установлено нарушение Кодекса, имеют право на обжалование решения комиссии у высшего руководства Компании.</a:t>
            </a:r>
          </a:p>
          <a:p>
            <a:pPr algn="just">
              <a:spcBef>
                <a:spcPts val="0"/>
              </a:spcBef>
            </a:pPr>
            <a:endParaRPr lang="ru-RU" sz="1400" dirty="0">
              <a:ea typeface="Times New Roman" panose="02020603050405020304" pitchFamily="18" charset="0"/>
            </a:endParaRPr>
          </a:p>
          <a:p>
            <a:pPr lvl="0" algn="just"/>
            <a:r>
              <a:rPr lang="ru-RU" sz="1900" b="1" dirty="0">
                <a:solidFill>
                  <a:schemeClr val="accent1">
                    <a:lumMod val="50000"/>
                  </a:schemeClr>
                </a:solidFill>
                <a:effectLst/>
                <a:ea typeface="Times New Roman" panose="02020603050405020304" pitchFamily="18" charset="0"/>
              </a:rPr>
              <a:t>3. ДОБРОСОВЕСТНОСТЬ.</a:t>
            </a:r>
          </a:p>
          <a:p>
            <a:pPr algn="just">
              <a:spcBef>
                <a:spcPts val="0"/>
              </a:spcBef>
            </a:pPr>
            <a:r>
              <a:rPr lang="ru-RU" sz="1200" dirty="0">
                <a:effectLst/>
                <a:latin typeface="Arial Narrow" panose="020B0606020202030204" pitchFamily="34" charset="0"/>
                <a:ea typeface="Times New Roman" panose="02020603050405020304" pitchFamily="18" charset="0"/>
              </a:rPr>
              <a:t> </a:t>
            </a:r>
            <a:endParaRPr lang="ru-RU" sz="1400" dirty="0">
              <a:effectLst/>
              <a:ea typeface="Times New Roman" panose="02020603050405020304" pitchFamily="18" charset="0"/>
            </a:endParaRPr>
          </a:p>
          <a:p>
            <a:pPr algn="just">
              <a:spcBef>
                <a:spcPts val="0"/>
              </a:spcBef>
            </a:pPr>
            <a:r>
              <a:rPr lang="ru-RU" sz="1500" dirty="0">
                <a:effectLst/>
                <a:ea typeface="Times New Roman" panose="02020603050405020304" pitchFamily="18" charset="0"/>
              </a:rPr>
              <a:t>Добросовестность при ведении бизнеса способствует его устойчивому росту.</a:t>
            </a:r>
          </a:p>
          <a:p>
            <a:pPr algn="just">
              <a:spcBef>
                <a:spcPts val="0"/>
              </a:spcBef>
            </a:pPr>
            <a:r>
              <a:rPr lang="ru-RU" sz="1500" dirty="0">
                <a:effectLst/>
                <a:ea typeface="Times New Roman" panose="02020603050405020304" pitchFamily="18" charset="0"/>
              </a:rPr>
              <a:t>Мы являемся приверженцами честных, беспристрастных и законных взаимоотношений со всеми, с кем мы ведем бизнес.</a:t>
            </a:r>
          </a:p>
          <a:p>
            <a:pPr algn="just">
              <a:spcBef>
                <a:spcPts val="0"/>
              </a:spcBef>
            </a:pPr>
            <a:r>
              <a:rPr lang="ru-RU" sz="1500" dirty="0">
                <a:effectLst/>
                <a:ea typeface="Times New Roman" panose="02020603050405020304" pitchFamily="18" charset="0"/>
              </a:rPr>
              <a:t> </a:t>
            </a:r>
          </a:p>
          <a:p>
            <a:pPr algn="just">
              <a:spcBef>
                <a:spcPts val="0"/>
              </a:spcBef>
            </a:pPr>
            <a:r>
              <a:rPr lang="ru-RU" sz="1700" b="1" dirty="0">
                <a:ea typeface="Times New Roman" panose="02020603050405020304" pitchFamily="18" charset="0"/>
              </a:rPr>
              <a:t>3.1. </a:t>
            </a:r>
            <a:r>
              <a:rPr lang="ru-RU" sz="1700" b="1" dirty="0">
                <a:effectLst/>
                <a:ea typeface="Times New Roman" panose="02020603050405020304" pitchFamily="18" charset="0"/>
              </a:rPr>
              <a:t>Борьба с незаконной торговлей.</a:t>
            </a:r>
            <a:endParaRPr lang="ru-RU" sz="1700" dirty="0">
              <a:effectLst/>
              <a:ea typeface="Times New Roman" panose="02020603050405020304" pitchFamily="18" charset="0"/>
            </a:endParaRPr>
          </a:p>
          <a:p>
            <a:pPr algn="just">
              <a:spcBef>
                <a:spcPts val="0"/>
              </a:spcBef>
            </a:pPr>
            <a:r>
              <a:rPr lang="ru-RU" sz="1500" dirty="0">
                <a:effectLst/>
                <a:ea typeface="Times New Roman" panose="02020603050405020304" pitchFamily="18" charset="0"/>
              </a:rPr>
              <a:t>Борьба с незаконной торговлей и ликвидация контрабанды и подделок являются одним из основных приоритетов бизнеса Компании. Мы никогда не должны участвовать в незаконной торговле или содействовать ей.</a:t>
            </a:r>
          </a:p>
          <a:p>
            <a:pPr algn="just">
              <a:spcBef>
                <a:spcPts val="0"/>
              </a:spcBef>
            </a:pPr>
            <a:r>
              <a:rPr lang="ru-RU" sz="1500" dirty="0">
                <a:effectLst/>
                <a:ea typeface="Times New Roman" panose="02020603050405020304" pitchFamily="18" charset="0"/>
              </a:rPr>
              <a:t>Мы должны быть уверены, что мы ведем бизнес только с лицами, обладающими положительной деловой репутацией.</a:t>
            </a:r>
          </a:p>
          <a:p>
            <a:pPr algn="just">
              <a:spcBef>
                <a:spcPts val="0"/>
              </a:spcBef>
            </a:pPr>
            <a:r>
              <a:rPr lang="ru-RU" sz="1500" dirty="0">
                <a:effectLst/>
                <a:ea typeface="Times New Roman" panose="02020603050405020304" pitchFamily="18" charset="0"/>
              </a:rPr>
              <a:t>Любого рода незаконная торговля, включая торговлю лекарственными средствами и изделиями медицинского назначения, противоречит нашим коммерческим интересам и наносит ущерб нашей деловой репутации. </a:t>
            </a:r>
          </a:p>
          <a:p>
            <a:pPr algn="just">
              <a:spcBef>
                <a:spcPts val="0"/>
              </a:spcBef>
            </a:pPr>
            <a:endParaRPr lang="ru-RU" sz="1500" dirty="0">
              <a:effectLst/>
              <a:ea typeface="Times New Roman" panose="02020603050405020304" pitchFamily="18" charset="0"/>
            </a:endParaRPr>
          </a:p>
          <a:p>
            <a:pPr algn="just">
              <a:lnSpc>
                <a:spcPct val="120000"/>
              </a:lnSpc>
              <a:spcBef>
                <a:spcPts val="0"/>
              </a:spcBef>
            </a:pPr>
            <a:r>
              <a:rPr lang="ru-RU" sz="1500" dirty="0">
                <a:effectLst/>
                <a:ea typeface="Times New Roman" panose="02020603050405020304" pitchFamily="18" charset="0"/>
              </a:rPr>
              <a:t>К незаконной торговле, в том числе, относятся:</a:t>
            </a:r>
          </a:p>
          <a:p>
            <a:pPr algn="just">
              <a:lnSpc>
                <a:spcPct val="120000"/>
              </a:lnSpc>
              <a:spcBef>
                <a:spcPts val="0"/>
              </a:spcBef>
            </a:pPr>
            <a:r>
              <a:rPr lang="ru-RU" sz="1500" u="sng" dirty="0">
                <a:effectLst/>
                <a:ea typeface="Times New Roman" panose="02020603050405020304" pitchFamily="18" charset="0"/>
              </a:rPr>
              <a:t>Торговля без лицензии или иного разрешения уполномоченного государственного органа</a:t>
            </a:r>
            <a:r>
              <a:rPr lang="ru-RU" sz="1500" dirty="0">
                <a:effectLst/>
                <a:ea typeface="Times New Roman" panose="02020603050405020304" pitchFamily="18" charset="0"/>
              </a:rPr>
              <a:t> </a:t>
            </a:r>
          </a:p>
          <a:p>
            <a:pPr algn="just">
              <a:lnSpc>
                <a:spcPct val="120000"/>
              </a:lnSpc>
              <a:spcBef>
                <a:spcPts val="0"/>
              </a:spcBef>
            </a:pPr>
            <a:r>
              <a:rPr lang="ru-RU" sz="1500" dirty="0">
                <a:effectLst/>
                <a:ea typeface="Times New Roman" panose="02020603050405020304" pitchFamily="18" charset="0"/>
              </a:rPr>
              <a:t>Некоторые виды торговли, включая оптовую и розничную торговлю лекарственными средствами, требуют наличия лицензии или иного разрешения, выдаваемого уполномоченным органом государственной власти. Торговля без лицензии, в том числе, реализация лекарственных средств в адрес контрагента, не имеющего соответствующей лицензии, незаконна.</a:t>
            </a:r>
          </a:p>
          <a:p>
            <a:pPr algn="just">
              <a:lnSpc>
                <a:spcPct val="120000"/>
              </a:lnSpc>
              <a:spcBef>
                <a:spcPts val="0"/>
              </a:spcBef>
            </a:pPr>
            <a:r>
              <a:rPr lang="ru-RU" sz="1500" dirty="0">
                <a:effectLst/>
                <a:ea typeface="Times New Roman" panose="02020603050405020304" pitchFamily="18" charset="0"/>
              </a:rPr>
              <a:t> </a:t>
            </a:r>
          </a:p>
          <a:p>
            <a:pPr algn="just">
              <a:lnSpc>
                <a:spcPct val="120000"/>
              </a:lnSpc>
              <a:spcBef>
                <a:spcPts val="0"/>
              </a:spcBef>
            </a:pPr>
            <a:r>
              <a:rPr lang="ru-RU" sz="1500" u="sng" dirty="0">
                <a:effectLst/>
                <a:ea typeface="Times New Roman" panose="02020603050405020304" pitchFamily="18" charset="0"/>
              </a:rPr>
              <a:t>Незаконная продажа товаров (иных вещей), свободная реализация которых запрещена или ограничена законодательством</a:t>
            </a:r>
            <a:endParaRPr lang="ru-RU" sz="1500" dirty="0">
              <a:effectLst/>
              <a:ea typeface="Times New Roman" panose="02020603050405020304" pitchFamily="18" charset="0"/>
            </a:endParaRPr>
          </a:p>
          <a:p>
            <a:pPr algn="just">
              <a:lnSpc>
                <a:spcPct val="120000"/>
              </a:lnSpc>
              <a:spcBef>
                <a:spcPts val="0"/>
              </a:spcBef>
            </a:pPr>
            <a:r>
              <a:rPr lang="ru-RU" sz="1500" dirty="0">
                <a:effectLst/>
                <a:ea typeface="Times New Roman" panose="02020603050405020304" pitchFamily="18" charset="0"/>
              </a:rPr>
              <a:t>Существует ряд товаров, свободная продажа которых ограничена. В частности, к таким товарам относятся сильнодействующие и ядовитые средства и вещества, наркотические средства и психотропные вещества, их прекурсоры. Торговля такими товарами без соблюдения особых требований закона и/или без отдельного разрешения запрещается.</a:t>
            </a:r>
          </a:p>
          <a:p>
            <a:pPr algn="just">
              <a:spcBef>
                <a:spcPts val="0"/>
              </a:spcBef>
            </a:pPr>
            <a:endParaRPr lang="ru-RU" sz="1400" dirty="0">
              <a:effectLst/>
              <a:ea typeface="Times New Roman" panose="02020603050405020304" pitchFamily="18" charset="0"/>
            </a:endParaRPr>
          </a:p>
          <a:p>
            <a:pPr algn="just">
              <a:spcBef>
                <a:spcPts val="0"/>
              </a:spcBef>
            </a:pPr>
            <a:endParaRPr lang="ru-RU" sz="1400" dirty="0">
              <a:effectLst/>
              <a:ea typeface="Times New Roman" panose="02020603050405020304" pitchFamily="18" charset="0"/>
            </a:endParaRPr>
          </a:p>
          <a:p>
            <a:pPr algn="just"/>
            <a:endParaRPr lang="ru-RU" sz="1400" dirty="0"/>
          </a:p>
        </p:txBody>
      </p:sp>
      <p:sp>
        <p:nvSpPr>
          <p:cNvPr id="7" name="Текст 6">
            <a:extLst>
              <a:ext uri="{FF2B5EF4-FFF2-40B4-BE49-F238E27FC236}">
                <a16:creationId xmlns:a16="http://schemas.microsoft.com/office/drawing/2014/main" id="{41AC357C-D111-552A-FEC1-2C835DB88561}"/>
              </a:ext>
            </a:extLst>
          </p:cNvPr>
          <p:cNvSpPr>
            <a:spLocks noGrp="1"/>
          </p:cNvSpPr>
          <p:nvPr>
            <p:ph type="body" idx="14"/>
          </p:nvPr>
        </p:nvSpPr>
        <p:spPr>
          <a:xfrm>
            <a:off x="12259014" y="1549400"/>
            <a:ext cx="5461000" cy="13741400"/>
          </a:xfrm>
        </p:spPr>
        <p:txBody>
          <a:bodyPr>
            <a:normAutofit fontScale="62500" lnSpcReduction="20000"/>
          </a:bodyPr>
          <a:lstStyle/>
          <a:p>
            <a:pPr algn="just">
              <a:lnSpc>
                <a:spcPct val="120000"/>
              </a:lnSpc>
              <a:spcBef>
                <a:spcPts val="0"/>
              </a:spcBef>
            </a:pPr>
            <a:r>
              <a:rPr lang="ru-RU" sz="2200" u="sng" dirty="0">
                <a:effectLst/>
                <a:ea typeface="Times New Roman" panose="02020603050405020304" pitchFamily="18" charset="0"/>
              </a:rPr>
              <a:t>Контрабанда</a:t>
            </a:r>
            <a:endParaRPr lang="ru-RU" sz="2200" dirty="0">
              <a:effectLst/>
              <a:ea typeface="Times New Roman" panose="02020603050405020304" pitchFamily="18" charset="0"/>
            </a:endParaRPr>
          </a:p>
          <a:p>
            <a:pPr algn="just">
              <a:lnSpc>
                <a:spcPct val="120000"/>
              </a:lnSpc>
              <a:spcBef>
                <a:spcPts val="0"/>
              </a:spcBef>
            </a:pPr>
            <a:r>
              <a:rPr lang="ru-RU" sz="2200" dirty="0">
                <a:effectLst/>
                <a:ea typeface="Times New Roman" panose="02020603050405020304" pitchFamily="18" charset="0"/>
              </a:rPr>
              <a:t>Запрещается перемещение через таможенную границу товаров или иных предметов, совершенное помимо или с сокрытием от таможенного контроля либо с обманным использованием документов или средств таможенной идентификации либо сопряженное с недекларированием или недостоверным декларированием.</a:t>
            </a:r>
          </a:p>
          <a:p>
            <a:pPr algn="just">
              <a:lnSpc>
                <a:spcPct val="120000"/>
              </a:lnSpc>
              <a:spcBef>
                <a:spcPts val="0"/>
              </a:spcBef>
            </a:pPr>
            <a:r>
              <a:rPr lang="ru-RU" sz="2200" dirty="0">
                <a:effectLst/>
                <a:ea typeface="Times New Roman" panose="02020603050405020304" pitchFamily="18" charset="0"/>
              </a:rPr>
              <a:t>Помимо этого, запрещается торговля товарами, в отношении которых известно, что они были контрабандно перемещены через таможенную границу.</a:t>
            </a:r>
          </a:p>
          <a:p>
            <a:pPr algn="just">
              <a:lnSpc>
                <a:spcPct val="120000"/>
              </a:lnSpc>
              <a:spcBef>
                <a:spcPts val="0"/>
              </a:spcBef>
            </a:pPr>
            <a:r>
              <a:rPr lang="ru-RU" sz="2200" dirty="0">
                <a:effectLst/>
                <a:ea typeface="Times New Roman" panose="02020603050405020304" pitchFamily="18" charset="0"/>
              </a:rPr>
              <a:t> </a:t>
            </a:r>
          </a:p>
          <a:p>
            <a:pPr algn="just">
              <a:lnSpc>
                <a:spcPct val="120000"/>
              </a:lnSpc>
              <a:spcBef>
                <a:spcPts val="0"/>
              </a:spcBef>
            </a:pPr>
            <a:r>
              <a:rPr lang="ru-RU" sz="2200" u="sng" dirty="0">
                <a:effectLst/>
                <a:ea typeface="Times New Roman" panose="02020603050405020304" pitchFamily="18" charset="0"/>
              </a:rPr>
              <a:t>Контрафакт</a:t>
            </a:r>
            <a:endParaRPr lang="ru-RU" sz="2200" dirty="0">
              <a:effectLst/>
              <a:ea typeface="Times New Roman" panose="02020603050405020304" pitchFamily="18" charset="0"/>
            </a:endParaRPr>
          </a:p>
          <a:p>
            <a:pPr algn="just">
              <a:lnSpc>
                <a:spcPct val="120000"/>
              </a:lnSpc>
              <a:spcBef>
                <a:spcPts val="0"/>
              </a:spcBef>
            </a:pPr>
            <a:r>
              <a:rPr lang="ru-RU" sz="2200" dirty="0">
                <a:effectLst/>
                <a:ea typeface="Times New Roman" panose="02020603050405020304" pitchFamily="18" charset="0"/>
              </a:rPr>
              <a:t>Запрещается изготовление, распространение или иное использование, а также импорт, перевозка или хранение товаров с нарушением исключительного права третьего лица в отношении такого товара. Такие товары считаются контрафактными и по решению суда подлежат изъятию из оборота и уничтожению без какой бы то ни было компенсации.</a:t>
            </a:r>
          </a:p>
          <a:p>
            <a:pPr algn="just">
              <a:lnSpc>
                <a:spcPct val="120000"/>
              </a:lnSpc>
              <a:spcBef>
                <a:spcPts val="0"/>
              </a:spcBef>
            </a:pPr>
            <a:r>
              <a:rPr lang="ru-RU" sz="2200" dirty="0">
                <a:effectLst/>
                <a:ea typeface="Times New Roman" panose="02020603050405020304" pitchFamily="18" charset="0"/>
              </a:rPr>
              <a:t>Наши правила поставки продукции четко устанавливают, что мы закупаем продукцию только у проверенных поставщиков в соответствии с требованиями законодательства.</a:t>
            </a:r>
          </a:p>
          <a:p>
            <a:pPr algn="just">
              <a:lnSpc>
                <a:spcPct val="120000"/>
              </a:lnSpc>
              <a:spcBef>
                <a:spcPts val="0"/>
              </a:spcBef>
            </a:pPr>
            <a:r>
              <a:rPr lang="ru-RU" sz="2200" dirty="0">
                <a:effectLst/>
                <a:ea typeface="Times New Roman" panose="02020603050405020304" pitchFamily="18" charset="0"/>
              </a:rPr>
              <a:t> </a:t>
            </a:r>
          </a:p>
          <a:p>
            <a:pPr algn="just">
              <a:lnSpc>
                <a:spcPct val="120000"/>
              </a:lnSpc>
              <a:spcBef>
                <a:spcPts val="0"/>
              </a:spcBef>
            </a:pPr>
            <a:r>
              <a:rPr lang="ru-RU" sz="2200" u="sng" dirty="0">
                <a:effectLst/>
                <a:ea typeface="Times New Roman" panose="02020603050405020304" pitchFamily="18" charset="0"/>
              </a:rPr>
              <a:t>Сотрудники должны:</a:t>
            </a:r>
            <a:endParaRPr lang="ru-RU" sz="2200" dirty="0">
              <a:effectLst/>
              <a:ea typeface="Times New Roman" panose="02020603050405020304" pitchFamily="18" charset="0"/>
            </a:endParaRP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поставлять продукцию лишь в количествах, соответствующих внутреннему потреблению целевого рынка;</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обеспечить наличие легально заключенных договоров в письменной форме, охватывающих все взаимоотношения с государственными и муниципальными заказчиками, Деловыми партнерами и иными третьими сторонами;</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тщательно расследовать все происшествия, связанные с незаконной продажей продукции или продажей продукции вне тех рынков, для которых она предназначена, и принятие соответствующих мер для уменьшения риска таких событий в дальнейшем;</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стремиться к соблюдению нашими контрагентами и деловыми партнерами наших стандартов добросовестности и к знанию ими соответствующих положений данного Кодекса;</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сообщать о любых подозрениях, связанных с незаконной торговлей, собрав как можно больше информации, без ущерба для своей безопасности и безопасности других лиц;</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сообщать о любых предложениях третьих лиц произвести и/или приостановить и/или отменить поставку продукции по причине ведения незаконной торговли;</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ежегодно анализировать все доступные данные о контрагентах Компании.</a:t>
            </a:r>
          </a:p>
          <a:p>
            <a:pPr algn="just">
              <a:lnSpc>
                <a:spcPct val="120000"/>
              </a:lnSpc>
              <a:spcBef>
                <a:spcPts val="0"/>
              </a:spcBef>
            </a:pPr>
            <a:r>
              <a:rPr lang="ru-RU" sz="2200" dirty="0">
                <a:effectLst/>
                <a:ea typeface="Times New Roman" panose="02020603050405020304" pitchFamily="18" charset="0"/>
              </a:rPr>
              <a:t> </a:t>
            </a:r>
          </a:p>
          <a:p>
            <a:pPr algn="just">
              <a:lnSpc>
                <a:spcPct val="120000"/>
              </a:lnSpc>
              <a:spcBef>
                <a:spcPts val="0"/>
              </a:spcBef>
            </a:pPr>
            <a:r>
              <a:rPr lang="ru-RU" sz="2200" u="sng" dirty="0">
                <a:effectLst/>
                <a:ea typeface="Times New Roman" panose="02020603050405020304" pitchFamily="18" charset="0"/>
              </a:rPr>
              <a:t>Сотрудники не должны:</a:t>
            </a:r>
            <a:endParaRPr lang="ru-RU" sz="2200" dirty="0">
              <a:effectLst/>
              <a:ea typeface="Times New Roman" panose="02020603050405020304" pitchFamily="18" charset="0"/>
            </a:endParaRP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при сборе информации или сообщении о возможных фактах, связанных с незаконной торговлей, подвергать себя риску или опасности; </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продолжать торговые отношения с контрагентом, который, осознанно или по неосторожности, оказался вовлечен в незаконную торговлю;</a:t>
            </a:r>
          </a:p>
          <a:p>
            <a:pPr lvl="0" indent="-342900" algn="just">
              <a:lnSpc>
                <a:spcPct val="120000"/>
              </a:lnSpc>
              <a:spcBef>
                <a:spcPts val="0"/>
              </a:spcBef>
              <a:buFont typeface="Symbol" panose="05050102010706020507" pitchFamily="18" charset="2"/>
              <a:buChar char=""/>
            </a:pPr>
            <a:r>
              <a:rPr lang="ru-RU" sz="2200" dirty="0">
                <a:effectLst/>
                <a:ea typeface="Times New Roman" panose="02020603050405020304" pitchFamily="18" charset="0"/>
              </a:rPr>
              <a:t>игнорировать или намеренно не замечать подозрения в том, что контрагент может участвовать в выводе продукции из законной цепочки поставки.</a:t>
            </a:r>
          </a:p>
          <a:p>
            <a:pPr lvl="0" algn="just">
              <a:lnSpc>
                <a:spcPct val="120000"/>
              </a:lnSpc>
              <a:spcBef>
                <a:spcPts val="0"/>
              </a:spcBef>
            </a:pPr>
            <a:endParaRPr lang="ru-RU" sz="2200" dirty="0">
              <a:effectLst/>
              <a:ea typeface="Times New Roman" panose="02020603050405020304" pitchFamily="18" charset="0"/>
            </a:endParaRPr>
          </a:p>
          <a:p>
            <a:pPr lvl="0" algn="just">
              <a:lnSpc>
                <a:spcPct val="120000"/>
              </a:lnSpc>
              <a:spcBef>
                <a:spcPts val="0"/>
              </a:spcBef>
            </a:pPr>
            <a:r>
              <a:rPr lang="ru-RU" sz="2600" b="1" dirty="0">
                <a:ea typeface="Times New Roman" panose="02020603050405020304" pitchFamily="18" charset="0"/>
              </a:rPr>
              <a:t>3.2. </a:t>
            </a:r>
            <a:r>
              <a:rPr lang="ru-RU" sz="2600" b="1" dirty="0">
                <a:effectLst/>
                <a:ea typeface="Times New Roman" panose="02020603050405020304" pitchFamily="18" charset="0"/>
              </a:rPr>
              <a:t>Борьба с легализацией (отмыванием) незаконных доходов.</a:t>
            </a:r>
            <a:endParaRPr lang="ru-RU" sz="2600" dirty="0">
              <a:effectLst/>
              <a:ea typeface="Times New Roman" panose="02020603050405020304" pitchFamily="18" charset="0"/>
            </a:endParaRPr>
          </a:p>
          <a:p>
            <a:pPr algn="just">
              <a:lnSpc>
                <a:spcPct val="120000"/>
              </a:lnSpc>
              <a:spcBef>
                <a:spcPts val="0"/>
              </a:spcBef>
            </a:pPr>
            <a:r>
              <a:rPr lang="ru-RU" sz="2200" dirty="0">
                <a:effectLst/>
                <a:ea typeface="Times New Roman" panose="02020603050405020304" pitchFamily="18" charset="0"/>
              </a:rPr>
              <a:t>Мы никогда не должны участвовать или содействовать легализации (отмыванию) доходов, полученных незаконно.</a:t>
            </a:r>
          </a:p>
          <a:p>
            <a:pPr lvl="0" algn="just">
              <a:lnSpc>
                <a:spcPct val="120000"/>
              </a:lnSpc>
              <a:spcBef>
                <a:spcPts val="0"/>
              </a:spcBef>
            </a:pPr>
            <a:endParaRPr lang="ru-RU" sz="2200" dirty="0">
              <a:effectLst/>
              <a:ea typeface="Times New Roman" panose="02020603050405020304" pitchFamily="18" charset="0"/>
            </a:endParaRPr>
          </a:p>
          <a:p>
            <a:pPr algn="just"/>
            <a:endParaRPr lang="ru-RU" sz="1400" dirty="0"/>
          </a:p>
        </p:txBody>
      </p:sp>
      <p:sp>
        <p:nvSpPr>
          <p:cNvPr id="9" name="Текст 8">
            <a:extLst>
              <a:ext uri="{FF2B5EF4-FFF2-40B4-BE49-F238E27FC236}">
                <a16:creationId xmlns:a16="http://schemas.microsoft.com/office/drawing/2014/main" id="{176B21BC-DFAF-1F43-220D-105E6A9DACE0}"/>
              </a:ext>
            </a:extLst>
          </p:cNvPr>
          <p:cNvSpPr>
            <a:spLocks noGrp="1"/>
          </p:cNvSpPr>
          <p:nvPr>
            <p:ph type="body" idx="16"/>
          </p:nvPr>
        </p:nvSpPr>
        <p:spPr>
          <a:xfrm>
            <a:off x="361507" y="1546447"/>
            <a:ext cx="5461000" cy="13741400"/>
          </a:xfrm>
        </p:spPr>
        <p:txBody>
          <a:bodyPr>
            <a:normAutofit fontScale="92500" lnSpcReduction="10000"/>
          </a:bodyPr>
          <a:lstStyle/>
          <a:p>
            <a:pPr algn="just">
              <a:spcBef>
                <a:spcPts val="0"/>
              </a:spcBef>
            </a:pPr>
            <a:r>
              <a:rPr lang="ru-RU" sz="1500" u="sng" dirty="0">
                <a:effectLst/>
                <a:ea typeface="Times New Roman" panose="02020603050405020304" pitchFamily="18" charset="0"/>
              </a:rPr>
              <a:t>Сотрудники должны:</a:t>
            </a:r>
            <a:endParaRPr lang="ru-RU" sz="15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500" dirty="0">
                <a:effectLst/>
                <a:ea typeface="Times New Roman" panose="02020603050405020304" pitchFamily="18" charset="0"/>
              </a:rPr>
              <a:t>направлять запросы средств массовой информации и прессы в Департамент Развития бизнеса Компании.</a:t>
            </a:r>
          </a:p>
          <a:p>
            <a:pPr algn="just">
              <a:spcBef>
                <a:spcPts val="0"/>
              </a:spcBef>
            </a:pPr>
            <a:r>
              <a:rPr lang="ru-RU" sz="1500" dirty="0">
                <a:effectLst/>
                <a:ea typeface="Times New Roman" panose="02020603050405020304" pitchFamily="18" charset="0"/>
              </a:rPr>
              <a:t> </a:t>
            </a:r>
          </a:p>
          <a:p>
            <a:pPr algn="just">
              <a:spcBef>
                <a:spcPts val="0"/>
              </a:spcBef>
            </a:pPr>
            <a:r>
              <a:rPr lang="ru-RU" sz="1500" u="sng" dirty="0">
                <a:effectLst/>
                <a:ea typeface="Times New Roman" panose="02020603050405020304" pitchFamily="18" charset="0"/>
              </a:rPr>
              <a:t>Сотрудники не должны:</a:t>
            </a:r>
            <a:endParaRPr lang="ru-RU" sz="15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500" dirty="0">
                <a:effectLst/>
                <a:ea typeface="Times New Roman" panose="02020603050405020304" pitchFamily="18" charset="0"/>
              </a:rPr>
              <a:t>использовать бланки, логотип или систему электронной почты Компании для выражения личных взглядов или для собственных нужд, не связанных с трудовой деятельностью в Компании;</a:t>
            </a:r>
          </a:p>
          <a:p>
            <a:pPr lvl="0" indent="-342900" algn="just">
              <a:spcBef>
                <a:spcPts val="0"/>
              </a:spcBef>
              <a:buFont typeface="Symbol" panose="05050102010706020507" pitchFamily="18" charset="2"/>
              <a:buChar char=""/>
            </a:pPr>
            <a:r>
              <a:rPr lang="ru-RU" sz="1500" dirty="0">
                <a:effectLst/>
                <a:ea typeface="Times New Roman" panose="02020603050405020304" pitchFamily="18" charset="0"/>
              </a:rPr>
              <a:t>говорить или писать о чем-либо от имени Компании, если они не уполномочены на это;</a:t>
            </a:r>
          </a:p>
          <a:p>
            <a:pPr lvl="0" indent="-342900" algn="just">
              <a:spcBef>
                <a:spcPts val="0"/>
              </a:spcBef>
              <a:buFont typeface="Symbol" panose="05050102010706020507" pitchFamily="18" charset="2"/>
              <a:buChar char=""/>
            </a:pPr>
            <a:r>
              <a:rPr lang="ru-RU" sz="1500" dirty="0">
                <a:effectLst/>
                <a:ea typeface="Times New Roman" panose="02020603050405020304" pitchFamily="18" charset="0"/>
              </a:rPr>
              <a:t>говорить или писать о чем-либо от имени Компании, если это выходит за пределы их компетенции;</a:t>
            </a:r>
          </a:p>
          <a:p>
            <a:pPr lvl="0" indent="-342900" algn="just">
              <a:spcBef>
                <a:spcPts val="0"/>
              </a:spcBef>
              <a:buFont typeface="Symbol" panose="05050102010706020507" pitchFamily="18" charset="2"/>
              <a:buChar char=""/>
            </a:pPr>
            <a:r>
              <a:rPr lang="ru-RU" sz="1500" dirty="0">
                <a:effectLst/>
                <a:ea typeface="Times New Roman" panose="02020603050405020304" pitchFamily="18" charset="0"/>
              </a:rPr>
              <a:t>писать о чем-либо в блогах, не указав в явной форме, что они высказывают личные взгляды и мнения, а не взгляды или мнения Компании или ее руководства.</a:t>
            </a:r>
          </a:p>
          <a:p>
            <a:pPr lvl="0" algn="just">
              <a:spcBef>
                <a:spcPts val="0"/>
              </a:spcBef>
            </a:pPr>
            <a:endParaRPr lang="ru-RU" sz="1400" dirty="0">
              <a:ea typeface="Times New Roman" panose="02020603050405020304" pitchFamily="18" charset="0"/>
            </a:endParaRPr>
          </a:p>
          <a:p>
            <a:pPr marL="0" lvl="1" algn="just">
              <a:lnSpc>
                <a:spcPct val="100000"/>
              </a:lnSpc>
              <a:tabLst>
                <a:tab pos="457200" algn="l"/>
              </a:tabLst>
            </a:pPr>
            <a:r>
              <a:rPr lang="ru-RU" sz="1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2.12. Расследование нарушений. Меры ответственности.</a:t>
            </a:r>
          </a:p>
          <a:p>
            <a:pPr algn="just">
              <a:lnSpc>
                <a:spcPct val="110000"/>
              </a:lnSpc>
              <a:spcBef>
                <a:spcPts val="0"/>
              </a:spcBef>
            </a:pPr>
            <a:r>
              <a:rPr lang="ru-RU" sz="1500" u="sng" dirty="0">
                <a:effectLst/>
                <a:ea typeface="Times New Roman" panose="02020603050405020304" pitchFamily="18" charset="0"/>
              </a:rPr>
              <a:t>Расследование возможных нарушений Кодекса</a:t>
            </a:r>
            <a:endParaRPr lang="ru-RU" sz="1500" u="sng" dirty="0">
              <a:ea typeface="Times New Roman" panose="02020603050405020304" pitchFamily="18" charset="0"/>
            </a:endParaRPr>
          </a:p>
          <a:p>
            <a:pPr algn="just">
              <a:lnSpc>
                <a:spcPct val="110000"/>
              </a:lnSpc>
              <a:spcBef>
                <a:spcPts val="0"/>
              </a:spcBef>
            </a:pPr>
            <a:r>
              <a:rPr lang="ru-RU" sz="1500" dirty="0">
                <a:effectLst/>
                <a:ea typeface="Times New Roman" panose="02020603050405020304" pitchFamily="18" charset="0"/>
              </a:rPr>
              <a:t>В отношении каждого сообщения о возможном нарушении данного Кодекса менеджером по этическому ведению бизнеса, проводится расследование. Все расследования должны проводиться тщательно, беспристрастно и в соответствии с законом, с соблюдением прав и законных интересов работника.</a:t>
            </a:r>
          </a:p>
          <a:p>
            <a:pPr algn="just">
              <a:lnSpc>
                <a:spcPct val="110000"/>
              </a:lnSpc>
              <a:spcBef>
                <a:spcPts val="0"/>
              </a:spcBef>
            </a:pPr>
            <a:r>
              <a:rPr lang="ru-RU" sz="1500" u="sng" dirty="0">
                <a:effectLst/>
                <a:ea typeface="Times New Roman" panose="02020603050405020304" pitchFamily="18" charset="0"/>
              </a:rPr>
              <a:t>Принципы расследования</a:t>
            </a:r>
            <a:endParaRPr lang="ru-RU" sz="1500" u="sng" dirty="0">
              <a:ea typeface="Times New Roman" panose="02020603050405020304" pitchFamily="18" charset="0"/>
            </a:endParaRPr>
          </a:p>
          <a:p>
            <a:pPr algn="just">
              <a:lnSpc>
                <a:spcPct val="110000"/>
              </a:lnSpc>
              <a:spcBef>
                <a:spcPts val="0"/>
              </a:spcBef>
            </a:pPr>
            <a:r>
              <a:rPr lang="ru-RU" sz="1500" dirty="0">
                <a:effectLst/>
                <a:ea typeface="Times New Roman" panose="02020603050405020304" pitchFamily="18" charset="0"/>
              </a:rPr>
              <a:t>Вслед за сообщением о возможном нарушении Кодекса, менеджер по этическому ведению бизнеса принимает решение о создании комиссии по расследованию и об ее составе. Для обеспечения честности и объективности процесса в определенных случаях комиссия по расследованию формируется из лиц, не связанных с подразделением, где предполагается нарушение.</a:t>
            </a:r>
          </a:p>
          <a:p>
            <a:pPr algn="just">
              <a:lnSpc>
                <a:spcPct val="110000"/>
              </a:lnSpc>
              <a:spcBef>
                <a:spcPts val="0"/>
              </a:spcBef>
            </a:pPr>
            <a:r>
              <a:rPr lang="ru-RU" sz="1500" dirty="0">
                <a:effectLst/>
                <a:ea typeface="Times New Roman" panose="02020603050405020304" pitchFamily="18" charset="0"/>
              </a:rPr>
              <a:t>Расследования должны:</a:t>
            </a:r>
          </a:p>
          <a:p>
            <a:pPr lvl="0" indent="-34290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проводиться настолько быстро, насколько это возможно, чтобы избежать любой несправедливости в отношении любых вовлеченных лиц;</a:t>
            </a:r>
          </a:p>
          <a:p>
            <a:pPr lvl="0" indent="-34290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проводиться способом, обеспечивающим в полной мере конфиденциальность и соблюдение прав и законных интересов других лиц. Необходимо гарантировать, что лица, в отношении которых ведется расследование, в полной мере осведомлены о том, какие заявления сделаны против них, и какие нарушения им вменяются в вину;</a:t>
            </a:r>
          </a:p>
          <a:p>
            <a:pPr lvl="0" indent="-34290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опираться на достаточные и достоверные, законно полученные доказательства и подтверждения;</a:t>
            </a:r>
          </a:p>
          <a:p>
            <a:pPr lvl="0" indent="-34290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проводиться профессионально и щепетильно;</a:t>
            </a:r>
          </a:p>
          <a:p>
            <a:pPr lvl="0" indent="-34290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проводиться в соответствии с законом, внутренними документами Компании и гарантировать, что лица, в отношении которых ведется расследование, имеют право присутствовать на заседаниях комиссии и участвовать в них.</a:t>
            </a:r>
          </a:p>
          <a:p>
            <a:pPr algn="just">
              <a:lnSpc>
                <a:spcPct val="110000"/>
              </a:lnSpc>
              <a:spcBef>
                <a:spcPts val="0"/>
              </a:spcBef>
            </a:pPr>
            <a:r>
              <a:rPr lang="ru-RU" sz="1500" dirty="0">
                <a:effectLst/>
                <a:ea typeface="Times New Roman" panose="02020603050405020304" pitchFamily="18" charset="0"/>
              </a:rPr>
              <a:t>Если в ходе расследования получены достаточные и достоверные доказательства нарушения, принимаются дальнейшие меры, в том числе, дисциплинарные взыскания в порядке, который установлен законом и внутренними документами Компании.</a:t>
            </a:r>
          </a:p>
          <a:p>
            <a:pPr algn="just">
              <a:lnSpc>
                <a:spcPct val="110000"/>
              </a:lnSpc>
              <a:spcBef>
                <a:spcPts val="0"/>
              </a:spcBef>
            </a:pPr>
            <a:r>
              <a:rPr lang="ru-RU" sz="1500" dirty="0">
                <a:effectLst/>
                <a:ea typeface="Times New Roman" panose="02020603050405020304" pitchFamily="18" charset="0"/>
              </a:rPr>
              <a:t> </a:t>
            </a:r>
          </a:p>
          <a:p>
            <a:pPr algn="just">
              <a:lnSpc>
                <a:spcPct val="110000"/>
              </a:lnSpc>
              <a:spcBef>
                <a:spcPts val="0"/>
              </a:spcBef>
            </a:pPr>
            <a:r>
              <a:rPr lang="ru-RU" sz="1500" dirty="0">
                <a:effectLst/>
                <a:ea typeface="Times New Roman" panose="02020603050405020304" pitchFamily="18" charset="0"/>
              </a:rPr>
              <a:t>После расследования его результаты и окончательное решение, включая копии официальных документов, помещаются в личные файлы работника, допустившего нарушение. Работники должны знать, что эта информация может оставаться в личных файлах в течение срока, определенного законом.</a:t>
            </a:r>
          </a:p>
          <a:p>
            <a:pPr lvl="0" algn="just">
              <a:lnSpc>
                <a:spcPct val="110000"/>
              </a:lnSpc>
              <a:spcBef>
                <a:spcPts val="0"/>
              </a:spcBef>
            </a:pPr>
            <a:endParaRPr lang="ru-RU" sz="1500" dirty="0">
              <a:effectLst/>
              <a:ea typeface="Times New Roman" panose="02020603050405020304" pitchFamily="18" charset="0"/>
            </a:endParaRPr>
          </a:p>
          <a:p>
            <a:pPr lvl="0" algn="just">
              <a:spcBef>
                <a:spcPts val="0"/>
              </a:spcBef>
            </a:pPr>
            <a:endParaRPr lang="ru-RU" sz="1400" dirty="0">
              <a:effectLst/>
              <a:ea typeface="Times New Roman" panose="02020603050405020304" pitchFamily="18" charset="0"/>
            </a:endParaRPr>
          </a:p>
          <a:p>
            <a:pPr algn="just"/>
            <a:endParaRPr lang="ru-RU" sz="1400" dirty="0"/>
          </a:p>
        </p:txBody>
      </p:sp>
      <p:sp>
        <p:nvSpPr>
          <p:cNvPr id="8" name="Овал 7">
            <a:extLst>
              <a:ext uri="{FF2B5EF4-FFF2-40B4-BE49-F238E27FC236}">
                <a16:creationId xmlns:a16="http://schemas.microsoft.com/office/drawing/2014/main" id="{18BE75A3-AB91-05FB-EB5E-4E0C48EA8EB1}"/>
              </a:ext>
            </a:extLst>
          </p:cNvPr>
          <p:cNvSpPr/>
          <p:nvPr/>
        </p:nvSpPr>
        <p:spPr>
          <a:xfrm>
            <a:off x="18700242" y="5069793"/>
            <a:ext cx="5501300" cy="5401339"/>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2.12. СОП-УО-016-01 «Антикоррупционная комплаенс программа в АО Фирма «ЕВРОСЕРВИС»»</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a:t>
            </a:r>
          </a:p>
          <a:p>
            <a:r>
              <a:rPr lang="ru-RU" sz="1800" b="1"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Tree>
    <p:extLst>
      <p:ext uri="{BB962C8B-B14F-4D97-AF65-F5344CB8AC3E}">
        <p14:creationId xmlns:p14="http://schemas.microsoft.com/office/powerpoint/2010/main" val="82213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0F3C5846-170F-472F-72CC-4A565EF37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0" y="-1"/>
            <a:ext cx="6351373" cy="16559212"/>
          </a:xfrm>
          <a:prstGeom prst="rect">
            <a:avLst/>
          </a:prstGeom>
        </p:spPr>
      </p:pic>
      <p:sp>
        <p:nvSpPr>
          <p:cNvPr id="2" name="Текст 1">
            <a:extLst>
              <a:ext uri="{FF2B5EF4-FFF2-40B4-BE49-F238E27FC236}">
                <a16:creationId xmlns:a16="http://schemas.microsoft.com/office/drawing/2014/main" id="{8B7190BE-D4BF-EE23-3718-39C28A66C2C6}"/>
              </a:ext>
            </a:extLst>
          </p:cNvPr>
          <p:cNvSpPr>
            <a:spLocks noGrp="1"/>
          </p:cNvSpPr>
          <p:nvPr>
            <p:ph type="body" idx="13"/>
          </p:nvPr>
        </p:nvSpPr>
        <p:spPr>
          <a:xfrm>
            <a:off x="6435063" y="1402702"/>
            <a:ext cx="5461000" cy="14142097"/>
          </a:xfrm>
        </p:spPr>
        <p:txBody>
          <a:bodyPr>
            <a:normAutofit lnSpcReduction="10000"/>
          </a:bodyPr>
          <a:lstStyle/>
          <a:p>
            <a:pPr algn="just">
              <a:lnSpc>
                <a:spcPct val="110000"/>
              </a:lnSpc>
              <a:spcBef>
                <a:spcPts val="0"/>
              </a:spcBef>
            </a:pPr>
            <a:r>
              <a:rPr lang="ru-RU" sz="1400" dirty="0">
                <a:effectLst/>
                <a:ea typeface="Times New Roman" panose="02020603050405020304" pitchFamily="18" charset="0"/>
              </a:rPr>
              <a:t>Отмывание – это придание правомерного вида владению, пользованию или распоряжению денежными средствами или иным имуществом, полученными в результате совершения правонарушения. Это создание видимости того, что средства, полученные от преступной деятельности, легитимны или получены из законного источника. Это серьезная преступная деятельность.</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Сотрудники должны:</a:t>
            </a:r>
            <a:endParaRPr lang="ru-RU" sz="1400" dirty="0">
              <a:effectLst/>
              <a:ea typeface="Times New Roman" panose="02020603050405020304" pitchFamily="18" charset="0"/>
            </a:endParaRP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принимать платежи только от контрагентов, с которыми мы обычно ведем бизнес и в отношении которых были проведены надлежащие проверки (включая финансовые) в соответствии с политиками и регламентами Компании;</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при возникновении опасений, например, узнав слухи о том, что контрагент вовлечен или может быть вовлечен в деятельность по легализации (отмыванию) доходов, незамедлительно сообщать об этом;</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быть очень внимательными во всех ситуациях, где можно предположить незаконные финансовые операции. </a:t>
            </a:r>
          </a:p>
          <a:p>
            <a:pPr algn="just">
              <a:lnSpc>
                <a:spcPct val="110000"/>
              </a:lnSpc>
              <a:spcBef>
                <a:spcPts val="0"/>
              </a:spcBef>
            </a:pPr>
            <a:r>
              <a:rPr lang="ru-RU" sz="1400" u="none" strike="noStrike" dirty="0">
                <a:effectLst/>
                <a:ea typeface="Times New Roman" panose="02020603050405020304" pitchFamily="18" charset="0"/>
              </a:rPr>
              <a:t> </a:t>
            </a:r>
            <a:endParaRPr lang="ru-RU" sz="1400" dirty="0">
              <a:effectLst/>
              <a:ea typeface="Times New Roman" panose="02020603050405020304" pitchFamily="18" charset="0"/>
            </a:endParaRPr>
          </a:p>
          <a:p>
            <a:pPr algn="just">
              <a:lnSpc>
                <a:spcPct val="110000"/>
              </a:lnSpc>
              <a:spcBef>
                <a:spcPts val="0"/>
              </a:spcBef>
            </a:pPr>
            <a:r>
              <a:rPr lang="ru-RU" sz="1400" u="sng" dirty="0">
                <a:effectLst/>
                <a:ea typeface="Times New Roman" panose="02020603050405020304" pitchFamily="18" charset="0"/>
              </a:rPr>
              <a:t>Примерами «сигналов опасности» могут служить</a:t>
            </a:r>
            <a:r>
              <a:rPr lang="ru-RU" sz="1400" dirty="0">
                <a:effectLst/>
                <a:ea typeface="Times New Roman" panose="02020603050405020304" pitchFamily="18" charset="0"/>
              </a:rPr>
              <a:t>:</a:t>
            </a:r>
          </a:p>
          <a:p>
            <a:pPr marL="0" lvl="1" indent="-285750" algn="just">
              <a:lnSpc>
                <a:spcPct val="110000"/>
              </a:lnSpc>
              <a:spcBef>
                <a:spcPts val="0"/>
              </a:spcBef>
              <a:buSzPct val="130000"/>
              <a:buFont typeface="Arial" panose="020B0604020202020204" pitchFamily="34" charset="0"/>
              <a:buChar char="•"/>
              <a:tabLst>
                <a:tab pos="723900" algn="l"/>
              </a:tabLst>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контрагент, без объяснения причин или необоснованно не желает предоставить необходимые сведения о своем бизнесе, включая документы, подтверждающие законность ведения своего бизнеса;</a:t>
            </a:r>
          </a:p>
          <a:p>
            <a:pPr marL="0" lvl="1" indent="-285750" algn="just">
              <a:lnSpc>
                <a:spcPct val="110000"/>
              </a:lnSpc>
              <a:spcBef>
                <a:spcPts val="0"/>
              </a:spcBef>
              <a:buSzPct val="130000"/>
              <a:buFont typeface="Arial" panose="020B0604020202020204" pitchFamily="34" charset="0"/>
              <a:buChar char="•"/>
              <a:tabLst>
                <a:tab pos="723900" algn="l"/>
              </a:tabLst>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контрагент, без объяснения причин или необоснованно желает производить оплату наличными денежными средствами;</a:t>
            </a:r>
          </a:p>
          <a:p>
            <a:pPr marL="0" lvl="1" indent="-285750" algn="just">
              <a:lnSpc>
                <a:spcPct val="110000"/>
              </a:lnSpc>
              <a:spcBef>
                <a:spcPts val="0"/>
              </a:spcBef>
              <a:buSzPct val="130000"/>
              <a:buFont typeface="Arial" panose="020B0604020202020204" pitchFamily="34" charset="0"/>
              <a:buChar char="•"/>
              <a:tabLst>
                <a:tab pos="723900" algn="l"/>
              </a:tabLst>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контрагент, которого мало интересуют коммерческие и иные условиями сотрудничества;</a:t>
            </a:r>
          </a:p>
          <a:p>
            <a:pPr marL="0" lvl="1" indent="-285750" algn="just">
              <a:lnSpc>
                <a:spcPct val="110000"/>
              </a:lnSpc>
              <a:spcBef>
                <a:spcPts val="0"/>
              </a:spcBef>
              <a:buSzPct val="130000"/>
              <a:buFont typeface="Arial" panose="020B0604020202020204" pitchFamily="34" charset="0"/>
              <a:buChar char="•"/>
              <a:tabLst>
                <a:tab pos="723900" algn="l"/>
              </a:tabLst>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контрагент, желающий получить платеж на счет в банке, находящемся не в той стране, где он зарегистрирован.</a:t>
            </a:r>
          </a:p>
          <a:p>
            <a:pPr marL="285750" indent="-285750" algn="just">
              <a:lnSpc>
                <a:spcPct val="110000"/>
              </a:lnSpc>
              <a:spcBef>
                <a:spcPts val="0"/>
              </a:spcBef>
              <a:buFont typeface="Arial" panose="020B0604020202020204" pitchFamily="34" charset="0"/>
              <a:buChar char="•"/>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Сотрудники не должны:</a:t>
            </a:r>
            <a:endParaRPr lang="ru-RU" sz="1400" dirty="0">
              <a:effectLst/>
              <a:ea typeface="Times New Roman" panose="02020603050405020304" pitchFamily="18" charset="0"/>
            </a:endParaRP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принимать какие-либо денежные средства или иное имущество, если это связано или может быть связано с преступной деятельностью; </a:t>
            </a:r>
          </a:p>
          <a:p>
            <a:pPr lvl="0" indent="-34290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игнорировать, преднамеренно или по неосторожности, любые «сигналы опасности», свидетельствующие о том, что могут иметь место незаконные финансовые операции, направленные на легализацию (отмывание) доходов, полученных незаконным путем.</a:t>
            </a:r>
          </a:p>
          <a:p>
            <a:pPr lvl="0" algn="just">
              <a:lnSpc>
                <a:spcPct val="110000"/>
              </a:lnSpc>
              <a:spcBef>
                <a:spcPts val="0"/>
              </a:spcBef>
            </a:pPr>
            <a:endParaRPr lang="ru-RU" sz="1400" dirty="0">
              <a:effectLst/>
              <a:ea typeface="Times New Roman" panose="02020603050405020304" pitchFamily="18" charset="0"/>
            </a:endParaRPr>
          </a:p>
          <a:p>
            <a:pPr lvl="0" algn="just">
              <a:lnSpc>
                <a:spcPct val="110000"/>
              </a:lnSpc>
              <a:spcBef>
                <a:spcPts val="0"/>
              </a:spcBef>
            </a:pPr>
            <a:r>
              <a:rPr lang="ru-RU" sz="1600" b="1" dirty="0">
                <a:solidFill>
                  <a:srgbClr val="000000"/>
                </a:solidFill>
                <a:ea typeface="Times New Roman" panose="02020603050405020304" pitchFamily="18" charset="0"/>
              </a:rPr>
              <a:t>3.3. </a:t>
            </a:r>
            <a:r>
              <a:rPr lang="ru-RU" sz="1600" b="1" dirty="0">
                <a:solidFill>
                  <a:srgbClr val="000000"/>
                </a:solidFill>
                <a:effectLst/>
                <a:ea typeface="Times New Roman" panose="02020603050405020304" pitchFamily="18" charset="0"/>
              </a:rPr>
              <a:t>Конкуренция и противодействие сговорам.</a:t>
            </a:r>
            <a:endParaRPr lang="ru-RU" sz="16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Компания - сторонник добросовестной и открытой конкуренции. В связи с этим, мы должны соблюдать все применимые к нашему бизнесу законы о конкуренции и противодействию запрещенным сговорам.</a:t>
            </a:r>
          </a:p>
          <a:p>
            <a:pPr algn="just">
              <a:lnSpc>
                <a:spcPct val="110000"/>
              </a:lnSpc>
              <a:spcBef>
                <a:spcPts val="0"/>
              </a:spcBef>
            </a:pPr>
            <a:r>
              <a:rPr lang="ru-RU" sz="1400" dirty="0">
                <a:effectLst/>
                <a:ea typeface="Times New Roman" panose="02020603050405020304" pitchFamily="18" charset="0"/>
              </a:rPr>
              <a:t>Сформулированные в данном разделе принципы носят общий характер. Законы о конкуренции, принятые на конкретном рынке, имеют преимущественную силу. В связи с этим, сотрудники должны знать законы о конкуренции, действующие на местном рынке, в особенности - в Российской Федерации.</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Добросовестная конкуренция</a:t>
            </a:r>
          </a:p>
          <a:p>
            <a:pPr algn="just">
              <a:lnSpc>
                <a:spcPct val="110000"/>
              </a:lnSpc>
              <a:spcBef>
                <a:spcPts val="0"/>
              </a:spcBef>
            </a:pPr>
            <a:r>
              <a:rPr lang="ru-RU" sz="1400" dirty="0">
                <a:effectLst/>
                <a:ea typeface="Times New Roman" panose="02020603050405020304" pitchFamily="18" charset="0"/>
              </a:rPr>
              <a:t>Запрещаются любые действия или бездействие, а также любые соглашения, которые ограничивают или могут ограничить конкуренцию на любом товарном рынке в любой промежуток времени.</a:t>
            </a:r>
          </a:p>
          <a:p>
            <a:pPr algn="just">
              <a:lnSpc>
                <a:spcPct val="110000"/>
              </a:lnSpc>
              <a:spcBef>
                <a:spcPts val="0"/>
              </a:spcBef>
            </a:pPr>
            <a:r>
              <a:rPr lang="ru-RU" sz="1400" dirty="0">
                <a:effectLst/>
                <a:ea typeface="Times New Roman" panose="02020603050405020304" pitchFamily="18" charset="0"/>
              </a:rPr>
              <a:t>В большинстве стран действуют законы о защите конкуренции и, в зависимости от места ведения нашего бизнеса, эти законы могут отличаться.</a:t>
            </a:r>
          </a:p>
          <a:p>
            <a:pPr lvl="0" algn="just">
              <a:spcBef>
                <a:spcPts val="0"/>
              </a:spcBef>
            </a:pPr>
            <a:endParaRPr lang="ru-RU" sz="1400" dirty="0">
              <a:effectLst/>
              <a:ea typeface="Times New Roman" panose="02020603050405020304" pitchFamily="18" charset="0"/>
            </a:endParaRPr>
          </a:p>
          <a:p>
            <a:pPr algn="just"/>
            <a:endParaRPr lang="ru-RU" sz="1400" dirty="0"/>
          </a:p>
        </p:txBody>
      </p:sp>
      <p:sp>
        <p:nvSpPr>
          <p:cNvPr id="3" name="Текст 2">
            <a:extLst>
              <a:ext uri="{FF2B5EF4-FFF2-40B4-BE49-F238E27FC236}">
                <a16:creationId xmlns:a16="http://schemas.microsoft.com/office/drawing/2014/main" id="{0D518282-0035-D0DF-AD98-84F4FCB7F773}"/>
              </a:ext>
            </a:extLst>
          </p:cNvPr>
          <p:cNvSpPr>
            <a:spLocks noGrp="1"/>
          </p:cNvSpPr>
          <p:nvPr>
            <p:ph type="body" idx="14"/>
          </p:nvPr>
        </p:nvSpPr>
        <p:spPr>
          <a:xfrm>
            <a:off x="12505994" y="1402703"/>
            <a:ext cx="5461000" cy="14142096"/>
          </a:xfrm>
        </p:spPr>
        <p:txBody>
          <a:bodyPr>
            <a:normAutofit fontScale="32500" lnSpcReduction="20000"/>
          </a:bodyPr>
          <a:lstStyle/>
          <a:p>
            <a:pPr algn="just">
              <a:lnSpc>
                <a:spcPct val="120000"/>
              </a:lnSpc>
              <a:spcBef>
                <a:spcPts val="0"/>
              </a:spcBef>
            </a:pPr>
            <a:r>
              <a:rPr lang="ru-RU" sz="4300" dirty="0">
                <a:effectLst/>
                <a:ea typeface="Times New Roman" panose="02020603050405020304" pitchFamily="18" charset="0"/>
              </a:rPr>
              <a:t>Законы о защите конкуренции разработаны для поддержки свободного рынка и защиты потребителей и бизнеса. Кроме того, эти законы также регулируют отношения Компании с конкурентами и иными третьими сторонами, а также наше поведение в ситуациях, когда мы обладаем значительным влиянием на рынок.</a:t>
            </a:r>
          </a:p>
          <a:p>
            <a:pPr algn="just">
              <a:lnSpc>
                <a:spcPct val="120000"/>
              </a:lnSpc>
              <a:spcBef>
                <a:spcPts val="0"/>
              </a:spcBef>
            </a:pPr>
            <a:r>
              <a:rPr lang="ru-RU" sz="4300" dirty="0">
                <a:effectLst/>
                <a:ea typeface="Times New Roman" panose="02020603050405020304" pitchFamily="18" charset="0"/>
              </a:rPr>
              <a:t>Нарушение законодательства о защите конкуренции может привести к высоким штрафным санкциям, а также может нанести серьезный урон деловой репутации и имущественным интересам Компании.</a:t>
            </a:r>
          </a:p>
          <a:p>
            <a:pPr algn="just">
              <a:lnSpc>
                <a:spcPct val="120000"/>
              </a:lnSpc>
              <a:spcBef>
                <a:spcPts val="0"/>
              </a:spcBef>
            </a:pPr>
            <a:r>
              <a:rPr lang="ru-RU" sz="4300" dirty="0">
                <a:effectLst/>
                <a:ea typeface="Times New Roman" panose="02020603050405020304" pitchFamily="18" charset="0"/>
              </a:rPr>
              <a:t>Помимо этого, отдельные работники Компании, уличенные в преступлениях в области защиты конкуренции, могут быть привлечены к уголовной ответственности.</a:t>
            </a:r>
          </a:p>
          <a:p>
            <a:pPr algn="just">
              <a:lnSpc>
                <a:spcPct val="120000"/>
              </a:lnSpc>
              <a:spcBef>
                <a:spcPts val="0"/>
              </a:spcBef>
            </a:pPr>
            <a:r>
              <a:rPr lang="ru-RU" sz="4300" u="none" strike="noStrike" dirty="0">
                <a:effectLst/>
                <a:ea typeface="Times New Roman" panose="02020603050405020304" pitchFamily="18" charset="0"/>
              </a:rPr>
              <a:t> </a:t>
            </a:r>
            <a:endParaRPr lang="ru-RU" sz="4300" dirty="0">
              <a:effectLst/>
              <a:ea typeface="Times New Roman" panose="02020603050405020304" pitchFamily="18" charset="0"/>
            </a:endParaRPr>
          </a:p>
          <a:p>
            <a:pPr algn="just">
              <a:lnSpc>
                <a:spcPct val="120000"/>
              </a:lnSpc>
              <a:spcBef>
                <a:spcPts val="0"/>
              </a:spcBef>
            </a:pPr>
            <a:r>
              <a:rPr lang="ru-RU" sz="4300" u="sng" dirty="0">
                <a:effectLst/>
                <a:ea typeface="Times New Roman" panose="02020603050405020304" pitchFamily="18" charset="0"/>
              </a:rPr>
              <a:t>Соглашения/контакты с конкурентами</a:t>
            </a:r>
            <a:endParaRPr lang="ru-RU" sz="4300" dirty="0">
              <a:effectLst/>
              <a:ea typeface="Times New Roman" panose="02020603050405020304" pitchFamily="18" charset="0"/>
            </a:endParaRPr>
          </a:p>
          <a:p>
            <a:pPr algn="just">
              <a:lnSpc>
                <a:spcPct val="120000"/>
              </a:lnSpc>
              <a:spcBef>
                <a:spcPts val="0"/>
              </a:spcBef>
            </a:pPr>
            <a:r>
              <a:rPr lang="ru-RU" sz="4300" dirty="0">
                <a:effectLst/>
                <a:ea typeface="Times New Roman" panose="02020603050405020304" pitchFamily="18" charset="0"/>
              </a:rPr>
              <a:t>Законы о конкуренции по всему миру запрещают определенные виды соглашений с конкурентами или попытки достичь таких соглашений. Подобные соглашения с конкурентами несут огромный потенциальный риск для конкуренции. В результате - органы власти, контролирующие конкуренцию, часто с подозрением относятся к любым соглашениям между конкурентами.</a:t>
            </a:r>
          </a:p>
          <a:p>
            <a:pPr algn="just">
              <a:lnSpc>
                <a:spcPct val="120000"/>
              </a:lnSpc>
              <a:spcBef>
                <a:spcPts val="0"/>
              </a:spcBef>
            </a:pPr>
            <a:r>
              <a:rPr lang="ru-RU" sz="4300" dirty="0">
                <a:effectLst/>
                <a:ea typeface="Times New Roman" panose="02020603050405020304" pitchFamily="18" charset="0"/>
              </a:rPr>
              <a:t>Примерами действий, запрещенных и нарушающих закон в этой области, могут быть соглашения или согласованные действия, если они приводят или могут привести к:</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установлению или поддержанию цен (тарифов), скидок, надбавок (доплат), наценок;</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повышению, снижению или поддержанию цен на торгах;</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разделу товарного рынка по территориальному принципу, объему продажи или покупки товаров, ассортименту реализуемых товаров либо составу продавцов или покупателей (заказчиков);</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экономически или технологически не обоснованному отказу от заключения договоров с определенными продавцами либо покупателями (заказчиками);</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навязыванию контрагенту условий договора, невыгодных для него или не относящихся к предмету договора (необоснованные требования о передаче финансовых средств, иного имущества, в том числе имущественных прав, а также согласие заключить договор при условии внесения в него положений относительно товаров, в которых контрагент не заинтересован, и другие требования);</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экономически, технологически и иным образом не обоснованному установлению различных цен (тарифов) на один и тот же товар;</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сокращению или прекращению производства товаров, на которые имеется спрос, либо на поставки которых размещены заказы при наличии возможности их рентабельного производства;</a:t>
            </a:r>
          </a:p>
          <a:p>
            <a:pPr marR="12700" lvl="0" indent="-342900" algn="just" fontAlgn="base">
              <a:lnSpc>
                <a:spcPct val="120000"/>
              </a:lnSpc>
              <a:spcBef>
                <a:spcPts val="0"/>
              </a:spcBef>
              <a:buFont typeface="Wingdings" panose="05000000000000000000" pitchFamily="2" charset="2"/>
              <a:buChar char=""/>
              <a:tabLst>
                <a:tab pos="457200" algn="l"/>
              </a:tabLst>
            </a:pPr>
            <a:r>
              <a:rPr lang="ru-RU" sz="4300" dirty="0">
                <a:effectLst/>
                <a:ea typeface="Times New Roman" panose="02020603050405020304" pitchFamily="18" charset="0"/>
              </a:rPr>
              <a:t>созданию препятствий к доступу на товарный рынок или выходу из товарного рынка другим хозяйствующим субъектам.</a:t>
            </a:r>
          </a:p>
          <a:p>
            <a:pPr algn="just">
              <a:lnSpc>
                <a:spcPct val="120000"/>
              </a:lnSpc>
              <a:spcBef>
                <a:spcPts val="0"/>
              </a:spcBef>
            </a:pPr>
            <a:r>
              <a:rPr lang="ru-RU" sz="4300" dirty="0">
                <a:effectLst/>
                <a:ea typeface="Times New Roman" panose="02020603050405020304" pitchFamily="18" charset="0"/>
              </a:rPr>
              <a:t>Компания должна работать и конкурировать независимо от конкурентов и вся деятельность Компании должна об этом свидетельствовать.</a:t>
            </a:r>
          </a:p>
          <a:p>
            <a:pPr algn="just">
              <a:lnSpc>
                <a:spcPct val="120000"/>
              </a:lnSpc>
              <a:spcBef>
                <a:spcPts val="0"/>
              </a:spcBef>
            </a:pPr>
            <a:r>
              <a:rPr lang="ru-RU" sz="4300" dirty="0">
                <a:effectLst/>
                <a:ea typeface="Times New Roman" panose="02020603050405020304" pitchFamily="18" charset="0"/>
              </a:rPr>
              <a:t> </a:t>
            </a:r>
          </a:p>
          <a:p>
            <a:pPr algn="just">
              <a:lnSpc>
                <a:spcPct val="120000"/>
              </a:lnSpc>
              <a:spcBef>
                <a:spcPts val="0"/>
              </a:spcBef>
            </a:pPr>
            <a:r>
              <a:rPr lang="ru-RU" sz="4300" u="sng" dirty="0">
                <a:effectLst/>
                <a:ea typeface="Times New Roman" panose="02020603050405020304" pitchFamily="18" charset="0"/>
              </a:rPr>
              <a:t>Сотрудники не должны</a:t>
            </a:r>
            <a:r>
              <a:rPr lang="ru-RU" sz="4300" i="1" dirty="0">
                <a:effectLst/>
                <a:ea typeface="Times New Roman" panose="02020603050405020304" pitchFamily="18" charset="0"/>
              </a:rPr>
              <a:t>:</a:t>
            </a:r>
            <a:endParaRPr lang="ru-RU" sz="4300" dirty="0">
              <a:effectLst/>
              <a:ea typeface="Times New Roman" panose="02020603050405020304" pitchFamily="18" charset="0"/>
            </a:endParaRPr>
          </a:p>
          <a:p>
            <a:pPr lvl="0" indent="-342900" algn="just">
              <a:lnSpc>
                <a:spcPct val="120000"/>
              </a:lnSpc>
              <a:spcBef>
                <a:spcPts val="0"/>
              </a:spcBef>
              <a:buFont typeface="Symbol" panose="05050102010706020507" pitchFamily="18" charset="2"/>
              <a:buChar char=""/>
            </a:pPr>
            <a:r>
              <a:rPr lang="ru-RU" sz="4300" dirty="0">
                <a:effectLst/>
                <a:ea typeface="Times New Roman" panose="02020603050405020304" pitchFamily="18" charset="0"/>
              </a:rPr>
              <a:t>излагать или проявлять, прямо или косвенно, желание согласовать единые цены, скидки или иные условия торговли, включая установление минимальных или максимальных цен, изменение или координацию цен;</a:t>
            </a:r>
          </a:p>
          <a:p>
            <a:pPr lvl="0" indent="-342900" algn="just">
              <a:lnSpc>
                <a:spcPct val="120000"/>
              </a:lnSpc>
              <a:spcBef>
                <a:spcPts val="0"/>
              </a:spcBef>
              <a:buFont typeface="Symbol" panose="05050102010706020507" pitchFamily="18" charset="2"/>
              <a:buChar char=""/>
            </a:pPr>
            <a:r>
              <a:rPr lang="ru-RU" sz="4300" dirty="0">
                <a:effectLst/>
                <a:ea typeface="Times New Roman" panose="02020603050405020304" pitchFamily="18" charset="0"/>
              </a:rPr>
              <a:t>согласовывать с конкурентами качество или количество продукции, которая должна быть произведена для поставки на</a:t>
            </a:r>
          </a:p>
        </p:txBody>
      </p:sp>
      <p:sp>
        <p:nvSpPr>
          <p:cNvPr id="4" name="Текст 3">
            <a:extLst>
              <a:ext uri="{FF2B5EF4-FFF2-40B4-BE49-F238E27FC236}">
                <a16:creationId xmlns:a16="http://schemas.microsoft.com/office/drawing/2014/main" id="{04F2A5F4-FD99-CDF0-75CB-F52C6D4F9605}"/>
              </a:ext>
            </a:extLst>
          </p:cNvPr>
          <p:cNvSpPr>
            <a:spLocks noGrp="1"/>
          </p:cNvSpPr>
          <p:nvPr>
            <p:ph type="body" idx="15"/>
          </p:nvPr>
        </p:nvSpPr>
        <p:spPr>
          <a:xfrm>
            <a:off x="18337083" y="1402702"/>
            <a:ext cx="5461000" cy="14142096"/>
          </a:xfrm>
        </p:spPr>
        <p:txBody>
          <a:bodyPr>
            <a:normAutofit/>
          </a:bodyPr>
          <a:lstStyle/>
          <a:p>
            <a:pPr lvl="0" algn="just">
              <a:lnSpc>
                <a:spcPct val="120000"/>
              </a:lnSpc>
              <a:spcBef>
                <a:spcPts val="0"/>
              </a:spcBef>
            </a:pPr>
            <a:r>
              <a:rPr lang="ru-RU" sz="1400" dirty="0">
                <a:effectLst/>
                <a:ea typeface="Times New Roman" panose="02020603050405020304" pitchFamily="18" charset="0"/>
              </a:rPr>
              <a:t>конкретный рынок или группе заказчиков;</a:t>
            </a:r>
          </a:p>
          <a:p>
            <a:pPr lvl="0" indent="-342900" algn="just">
              <a:lnSpc>
                <a:spcPct val="120000"/>
              </a:lnSpc>
              <a:spcBef>
                <a:spcPts val="0"/>
              </a:spcBef>
              <a:buFont typeface="Symbol" panose="05050102010706020507" pitchFamily="18" charset="2"/>
              <a:buChar char=""/>
            </a:pPr>
            <a:r>
              <a:rPr lang="ru-RU" sz="1400" dirty="0">
                <a:effectLst/>
                <a:ea typeface="Times New Roman" panose="02020603050405020304" pitchFamily="18" charset="0"/>
              </a:rPr>
              <a:t>участвовать в любой форме в нечестном предложении цены (регулировании ценовых предложений);</a:t>
            </a:r>
          </a:p>
          <a:p>
            <a:pPr lvl="0" indent="-342900" algn="just">
              <a:lnSpc>
                <a:spcPct val="120000"/>
              </a:lnSpc>
              <a:spcBef>
                <a:spcPts val="0"/>
              </a:spcBef>
              <a:buFont typeface="Symbol" panose="05050102010706020507" pitchFamily="18" charset="2"/>
              <a:buChar char=""/>
            </a:pPr>
            <a:r>
              <a:rPr lang="ru-RU" sz="1400" dirty="0">
                <a:effectLst/>
                <a:ea typeface="Times New Roman" panose="02020603050405020304" pitchFamily="18" charset="0"/>
              </a:rPr>
              <a:t>договариваться с конкурентами о бойкотировании участников рынка;</a:t>
            </a:r>
          </a:p>
          <a:p>
            <a:pPr lvl="0" indent="-342900" algn="just">
              <a:lnSpc>
                <a:spcPct val="120000"/>
              </a:lnSpc>
              <a:spcBef>
                <a:spcPts val="0"/>
              </a:spcBef>
              <a:buFont typeface="Symbol" panose="05050102010706020507" pitchFamily="18" charset="2"/>
              <a:buChar char=""/>
            </a:pPr>
            <a:r>
              <a:rPr lang="ru-RU" sz="1400" dirty="0">
                <a:effectLst/>
                <a:ea typeface="Times New Roman" panose="02020603050405020304" pitchFamily="18" charset="0"/>
              </a:rPr>
              <a:t>договариваться с конкурентами о разделении рынков, контрагентов или категорий продукции;</a:t>
            </a: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обсуждать или обмениваться с конкурентами конфиденциальной коммерческой информацией, включая сведения о заказчиках и продукции.</a:t>
            </a:r>
          </a:p>
          <a:p>
            <a:pPr algn="just">
              <a:spcBef>
                <a:spcPts val="0"/>
              </a:spcBef>
            </a:pPr>
            <a:r>
              <a:rPr lang="ru-RU" sz="1400" dirty="0">
                <a:effectLst/>
                <a:ea typeface="Times New Roman" panose="02020603050405020304" pitchFamily="18" charset="0"/>
              </a:rPr>
              <a:t>Обмен информацией или соглашения, как формальные, так и неформальные, подобные описанным выше, осуществляемые через Деловых партнеров, также незаконны.</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Фармацевтические ассоциации</a:t>
            </a:r>
            <a:endParaRPr lang="ru-RU" sz="14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Встречи с конкурентами в рамках фармацевтических ассоциаций могут являться подходящей площадкой для обсуждения таких проблем индустрии, как вопросы законодательного регулирования или противодействие незаконной торговле. Однако, такого рода встречи фармацевтических производителей или иных участников фармацевтического рынка не должны использоваться как площадка для обсуждения коммерческой или конфиденциальной информации или для обмена ею.</a:t>
            </a:r>
          </a:p>
          <a:p>
            <a:pPr algn="just">
              <a:spcBef>
                <a:spcPts val="0"/>
              </a:spcBef>
            </a:pPr>
            <a:r>
              <a:rPr lang="ru-RU" sz="1400" dirty="0">
                <a:effectLst/>
                <a:ea typeface="Times New Roman" panose="02020603050405020304" pitchFamily="18" charset="0"/>
              </a:rPr>
              <a:t> </a:t>
            </a:r>
          </a:p>
          <a:p>
            <a:pPr algn="just">
              <a:spcBef>
                <a:spcPts val="0"/>
              </a:spcBef>
            </a:pPr>
            <a:r>
              <a:rPr lang="ru-RU" sz="1400" u="sng" dirty="0">
                <a:effectLst/>
                <a:ea typeface="Times New Roman" panose="02020603050405020304" pitchFamily="18" charset="0"/>
              </a:rPr>
              <a:t>Монополизация или злоупотребление доминирующим положением на рынке</a:t>
            </a:r>
            <a:endParaRPr lang="ru-RU" sz="14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Продолжая активно конкурировать для развития бизнеса, сотрудники должны следить за тем, чтобы их действия не нарушали конкуренцию, в том числе, если в какой-то момент времени особенности положения Компании на определенном товарном рынке дадут Компании возможность оказывать решающее влияние на общие условия обращения товара на соответствующем товарном рынке, и (или) устранять с этого товарного рынка других хозяйствующих субъектов, и (или) затруднять доступ на этот товарный рынок другим хозяйствующим субъектам.</a:t>
            </a:r>
          </a:p>
          <a:p>
            <a:pPr algn="just">
              <a:spcBef>
                <a:spcPts val="0"/>
              </a:spcBef>
            </a:pPr>
            <a:r>
              <a:rPr lang="ru-RU" sz="1400" dirty="0">
                <a:effectLst/>
                <a:ea typeface="Times New Roman" panose="02020603050405020304" pitchFamily="18" charset="0"/>
              </a:rPr>
              <a:t>В ситуациях, когда Компания обладает подобным доминирующим положением на рынке и есть обоснованная перспектива того, что любая предложенная деятельность может вытеснить конкурентов с рынка, важно своевременно получать правовые консультации. Все мероприятия (такие, как предоставление скидок, программы продвижения или продаж, которые, на первый взгляд, представляются выгодными или безопасными) должны быть тщательно изучены, чтобы гарантировать, что они не нанесут вреда конкуренции в перспективе, или не будут способствовать несправедливой дискриминации конкурентов.</a:t>
            </a:r>
          </a:p>
          <a:p>
            <a:pPr algn="just">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должны:</a:t>
            </a:r>
            <a:endParaRPr lang="ru-RU" sz="1400" dirty="0">
              <a:effectLst/>
              <a:ea typeface="Times New Roman" panose="02020603050405020304" pitchFamily="18" charset="0"/>
            </a:endParaRPr>
          </a:p>
          <a:p>
            <a:pPr lvl="0" indent="-342900" algn="just">
              <a:spcBef>
                <a:spcPts val="0"/>
              </a:spcBef>
              <a:buFont typeface="Symbol" panose="05050102010706020507" pitchFamily="18" charset="2"/>
              <a:buChar char=""/>
            </a:pPr>
            <a:r>
              <a:rPr lang="ru-RU" sz="1400" dirty="0">
                <a:effectLst/>
                <a:ea typeface="Times New Roman" panose="02020603050405020304" pitchFamily="18" charset="0"/>
              </a:rPr>
              <a:t>обращаться за юридической помощью в ситуациях, когда, при доминировании на рынке, наши программы продвижения или продаж (или любые иные мероприятия) могут привести к злоупотреблению доминирующим положением. К этому относится, в том числе:</a:t>
            </a:r>
          </a:p>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установление, поддержание </a:t>
            </a:r>
            <a:r>
              <a:rPr lang="ru-RU" sz="140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монопольно высокой </a:t>
            </a: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или </a:t>
            </a:r>
            <a:r>
              <a:rPr lang="ru-RU" sz="140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монопольно низкой</a:t>
            </a: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цены товара;</a:t>
            </a:r>
          </a:p>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изъятие товара из обращения, если результатом такого изъятия явилось повышение цены товара;</a:t>
            </a:r>
          </a:p>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навязывание контрагенту условий договора, невыгодных для него или не относящихся к предмету договора;</a:t>
            </a:r>
          </a:p>
          <a:p>
            <a:pPr algn="just">
              <a:spcBef>
                <a:spcPts val="0"/>
              </a:spcBef>
            </a:pPr>
            <a:endParaRPr lang="ru-RU" sz="1400" dirty="0">
              <a:effectLst/>
              <a:ea typeface="Times New Roman" panose="02020603050405020304" pitchFamily="18" charset="0"/>
            </a:endParaRPr>
          </a:p>
          <a:p>
            <a:pPr lvl="0" algn="just">
              <a:lnSpc>
                <a:spcPct val="120000"/>
              </a:lnSpc>
              <a:spcBef>
                <a:spcPts val="0"/>
              </a:spcBef>
            </a:pPr>
            <a:endParaRPr lang="ru-RU" sz="1400" dirty="0">
              <a:effectLst/>
              <a:ea typeface="Times New Roman" panose="02020603050405020304" pitchFamily="18" charset="0"/>
            </a:endParaRPr>
          </a:p>
        </p:txBody>
      </p:sp>
      <p:sp>
        <p:nvSpPr>
          <p:cNvPr id="10" name="Овал 9">
            <a:extLst>
              <a:ext uri="{FF2B5EF4-FFF2-40B4-BE49-F238E27FC236}">
                <a16:creationId xmlns:a16="http://schemas.microsoft.com/office/drawing/2014/main" id="{682FFFFF-BCD7-17C7-5F41-15029231E450}"/>
              </a:ext>
            </a:extLst>
          </p:cNvPr>
          <p:cNvSpPr/>
          <p:nvPr/>
        </p:nvSpPr>
        <p:spPr>
          <a:xfrm>
            <a:off x="701202" y="1084521"/>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3.3. ФЗ от 26.07.2006 г №135-ФЗ «О защите конкуренции»</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a:t>
            </a:r>
          </a:p>
          <a:p>
            <a:r>
              <a:rPr lang="ru-RU" sz="1800" b="1"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Tree>
    <p:extLst>
      <p:ext uri="{BB962C8B-B14F-4D97-AF65-F5344CB8AC3E}">
        <p14:creationId xmlns:p14="http://schemas.microsoft.com/office/powerpoint/2010/main" val="268125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04CEFC-757B-9618-A75F-57F70771A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056" y="-1"/>
            <a:ext cx="6465444" cy="16559214"/>
          </a:xfrm>
          <a:prstGeom prst="rect">
            <a:avLst/>
          </a:prstGeom>
        </p:spPr>
      </p:pic>
      <p:sp>
        <p:nvSpPr>
          <p:cNvPr id="6" name="Текст 5">
            <a:extLst>
              <a:ext uri="{FF2B5EF4-FFF2-40B4-BE49-F238E27FC236}">
                <a16:creationId xmlns:a16="http://schemas.microsoft.com/office/drawing/2014/main" id="{643A4557-1D29-0FF9-1BF2-7C641D4F2691}"/>
              </a:ext>
            </a:extLst>
          </p:cNvPr>
          <p:cNvSpPr>
            <a:spLocks noGrp="1"/>
          </p:cNvSpPr>
          <p:nvPr>
            <p:ph type="body" idx="13"/>
          </p:nvPr>
        </p:nvSpPr>
        <p:spPr>
          <a:xfrm>
            <a:off x="6337301" y="1811158"/>
            <a:ext cx="5461000" cy="14006015"/>
          </a:xfrm>
        </p:spPr>
        <p:txBody>
          <a:bodyPr>
            <a:normAutofit lnSpcReduction="10000"/>
          </a:bodyPr>
          <a:lstStyle/>
          <a:p>
            <a:pPr marL="0" lvl="1" algn="just">
              <a:lnSpc>
                <a:spcPct val="100000"/>
              </a:lnSpc>
              <a:spcBef>
                <a:spcPts val="0"/>
              </a:spcBef>
              <a:tabLst>
                <a:tab pos="457200" algn="l"/>
              </a:tabLst>
            </a:pPr>
            <a:r>
              <a:rPr lang="ru-RU"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 Противодействие коррупции.</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Основные понятия</a:t>
            </a:r>
            <a:endParaRPr lang="ru-RU" sz="1400" dirty="0">
              <a:effectLst/>
              <a:ea typeface="Times New Roman" panose="02020603050405020304" pitchFamily="18" charset="0"/>
            </a:endParaRPr>
          </a:p>
          <a:p>
            <a:pPr algn="just">
              <a:lnSpc>
                <a:spcPct val="110000"/>
              </a:lnSpc>
              <a:spcBef>
                <a:spcPts val="0"/>
              </a:spcBef>
            </a:pPr>
            <a:r>
              <a:rPr lang="ru-RU" sz="1400" b="1" dirty="0">
                <a:effectLst/>
                <a:ea typeface="Times New Roman" panose="02020603050405020304" pitchFamily="18" charset="0"/>
              </a:rPr>
              <a:t>Термин «Должностное лицо»</a:t>
            </a:r>
            <a:r>
              <a:rPr lang="ru-RU" sz="1400" dirty="0">
                <a:effectLst/>
                <a:ea typeface="Times New Roman" panose="02020603050405020304" pitchFamily="18" charset="0"/>
              </a:rPr>
              <a:t> имеет широкую трактовку и включает в себя:</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любых сотрудников Государственного учреждения, включая выборных должностных лиц (например, сотрудников Министерства здравоохранения и социального развития);</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любых сотрудников или лиц, действующих в интересах или от имени Должностного лица и/или Государственного учреждения, даже если таковые являются временными;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кандидатов на должности в Государственном учреждении;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членов политических партий;</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служащих, сотрудников и представителей международных общественных организаций (таких, как Всемирный Банк, Всемирная Организация Здравоохранения и Организация Объединенных Наций).</a:t>
            </a:r>
          </a:p>
          <a:p>
            <a:pPr algn="just">
              <a:lnSpc>
                <a:spcPct val="110000"/>
              </a:lnSpc>
              <a:spcBef>
                <a:spcPts val="0"/>
              </a:spcBef>
            </a:pPr>
            <a:r>
              <a:rPr lang="ru-RU" sz="1400" b="1" dirty="0">
                <a:effectLst/>
                <a:ea typeface="Times New Roman" panose="02020603050405020304" pitchFamily="18" charset="0"/>
              </a:rPr>
              <a:t>Термин «Государственное учреждение»</a:t>
            </a:r>
            <a:r>
              <a:rPr lang="ru-RU" sz="1400" dirty="0">
                <a:effectLst/>
                <a:ea typeface="Times New Roman" panose="02020603050405020304" pitchFamily="18" charset="0"/>
              </a:rPr>
              <a:t> означает орган государственной власти или местного самоуправления любого уровня, относящуюся к такому органу службу, агентство или ведомство (в том числе, работающие в нескольких юрисдикциях), общественную организацию, а также учрежденную и/или контролируемую кем-либо из упомянутых лиц коммерческую или некоммерческую организацию.</a:t>
            </a:r>
          </a:p>
          <a:p>
            <a:pPr algn="just">
              <a:lnSpc>
                <a:spcPct val="110000"/>
              </a:lnSpc>
              <a:spcBef>
                <a:spcPts val="0"/>
              </a:spcBef>
            </a:pPr>
            <a:r>
              <a:rPr lang="ru-RU" sz="1400" dirty="0">
                <a:effectLst/>
                <a:ea typeface="Times New Roman" panose="02020603050405020304" pitchFamily="18" charset="0"/>
              </a:rPr>
              <a:t>Термин «Государственное учреждение» включает все уровни и подразделения указанных органов государственной власти или местного самоуправления (т.е., местные, региональные или федеральные (национальные), судебные, законодательные или исполнительные органы власти).</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Основные принципы</a:t>
            </a:r>
            <a:endParaRPr lang="ru-RU" sz="14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В своей деятельности Компания придерживается следующих принципов противодействия коррупции: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соблюдение законности;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признание неотвратимости наступления ответственности за нарушение закона, настоящего Кодекса или Антикоррупционной политики Компании;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комплексное принятие различных мер в области противодействия коррупции;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приоритетное применение мер по предупреждению коррупции;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содействие органам государственной власти и прочим лицам в области противодействия коррупции.</a:t>
            </a:r>
          </a:p>
          <a:p>
            <a:pPr lvl="0" algn="just">
              <a:lnSpc>
                <a:spcPct val="110000"/>
              </a:lnSpc>
              <a:spcBef>
                <a:spcPts val="0"/>
              </a:spcBef>
            </a:pPr>
            <a:endParaRPr lang="ru-RU" sz="14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Соблюдение и знание Компанией, ее работниками, дочерними и зависимыми лицами любых применимых и действующих законов о противодействии коррупции, в том числе, Уголовного кодекса Российской Федерации, Кодекса об административных правонарушениях Российской Федерации, Федерального закона «О противодействии коррупции», любого применимого иностранного или международного нормативного акта, включая Закон Великобритании «О противодействии коррупции» (UK </a:t>
            </a:r>
            <a:r>
              <a:rPr lang="ru-RU" sz="1400" dirty="0" err="1">
                <a:effectLst/>
                <a:ea typeface="Times New Roman" panose="02020603050405020304" pitchFamily="18" charset="0"/>
              </a:rPr>
              <a:t>Bribery</a:t>
            </a:r>
            <a:r>
              <a:rPr lang="ru-RU" sz="1400" dirty="0">
                <a:effectLst/>
                <a:ea typeface="Times New Roman" panose="02020603050405020304" pitchFamily="18" charset="0"/>
              </a:rPr>
              <a:t> Act), Закон США о борьбе с коррупцией в международной деятельности (U.S. </a:t>
            </a:r>
            <a:r>
              <a:rPr lang="en-US" sz="1400" dirty="0">
                <a:effectLst/>
                <a:ea typeface="Times New Roman" panose="02020603050405020304" pitchFamily="18" charset="0"/>
              </a:rPr>
              <a:t>Foreign Corrupt Practices Act</a:t>
            </a:r>
            <a:r>
              <a:rPr lang="ru-RU" sz="1400" dirty="0">
                <a:effectLst/>
                <a:ea typeface="Times New Roman" panose="02020603050405020304" pitchFamily="18" charset="0"/>
              </a:rPr>
              <a:t> (</a:t>
            </a:r>
            <a:r>
              <a:rPr lang="en-US" sz="1400" dirty="0">
                <a:effectLst/>
                <a:ea typeface="Times New Roman" panose="02020603050405020304" pitchFamily="18" charset="0"/>
              </a:rPr>
              <a:t>FCPA</a:t>
            </a:r>
            <a:r>
              <a:rPr lang="ru-RU" sz="1400" dirty="0">
                <a:effectLst/>
                <a:ea typeface="Times New Roman" panose="02020603050405020304" pitchFamily="18" charset="0"/>
              </a:rPr>
              <a:t>), является обязательным.</a:t>
            </a:r>
          </a:p>
          <a:p>
            <a:pPr algn="just">
              <a:lnSpc>
                <a:spcPct val="110000"/>
              </a:lnSpc>
              <a:spcBef>
                <a:spcPts val="0"/>
              </a:spcBef>
            </a:pPr>
            <a:r>
              <a:rPr lang="ru-RU" sz="1400" dirty="0">
                <a:effectLst/>
                <a:ea typeface="Times New Roman" panose="02020603050405020304" pitchFamily="18" charset="0"/>
              </a:rPr>
              <a:t>Копания запрещает в коррупционных целях предлагать, обещать, выплачивать или принимать запросы любого должностного лица на дарение подарка, а также выдавать кому-либо полномочия на совершение в процессе работы от имени Компании действий, связанных с прямой или косвенной выплатой любых сумм и созданием прочих выгод и преимуществ или передачей чего-либо, представляющего материальную ценность, должностному лицу или</a:t>
            </a:r>
          </a:p>
          <a:p>
            <a:pPr lvl="0" algn="just">
              <a:spcBef>
                <a:spcPts val="0"/>
              </a:spcBef>
            </a:pPr>
            <a:endParaRPr lang="ru-RU" sz="1400" dirty="0">
              <a:effectLst/>
              <a:ea typeface="Times New Roman" panose="02020603050405020304" pitchFamily="18" charset="0"/>
            </a:endParaRPr>
          </a:p>
        </p:txBody>
      </p:sp>
      <p:sp>
        <p:nvSpPr>
          <p:cNvPr id="7" name="Текст 6">
            <a:extLst>
              <a:ext uri="{FF2B5EF4-FFF2-40B4-BE49-F238E27FC236}">
                <a16:creationId xmlns:a16="http://schemas.microsoft.com/office/drawing/2014/main" id="{41AC357C-D111-552A-FEC1-2C835DB88561}"/>
              </a:ext>
            </a:extLst>
          </p:cNvPr>
          <p:cNvSpPr>
            <a:spLocks noGrp="1"/>
          </p:cNvSpPr>
          <p:nvPr>
            <p:ph type="body" idx="14"/>
          </p:nvPr>
        </p:nvSpPr>
        <p:spPr>
          <a:xfrm>
            <a:off x="12239558" y="1811158"/>
            <a:ext cx="5461000" cy="14006015"/>
          </a:xfrm>
        </p:spPr>
        <p:txBody>
          <a:bodyPr>
            <a:normAutofit/>
          </a:bodyPr>
          <a:lstStyle/>
          <a:p>
            <a:pPr algn="just"/>
            <a:r>
              <a:rPr lang="ru-RU" sz="1400" dirty="0">
                <a:effectLst/>
                <a:ea typeface="Times New Roman" panose="02020603050405020304" pitchFamily="18" charset="0"/>
              </a:rPr>
              <a:t>предназначенного для использования должностным лицом.</a:t>
            </a:r>
          </a:p>
          <a:p>
            <a:pPr algn="just">
              <a:lnSpc>
                <a:spcPct val="110000"/>
              </a:lnSpc>
              <a:spcBef>
                <a:spcPts val="0"/>
              </a:spcBef>
            </a:pPr>
            <a:r>
              <a:rPr lang="ru-RU" sz="1400" dirty="0">
                <a:effectLst/>
                <a:ea typeface="Times New Roman" panose="02020603050405020304" pitchFamily="18" charset="0"/>
              </a:rPr>
              <a:t>Выражение «в коррупционных целях» означает следующее:</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оказание влияния на любое официальное действие (или бездействие) должностного лица или принятие любого решения в нарушение его законных обязанностей, либо побуждение должностного лица к использованию своего влияния на принятие какого-либо акта или решения органом государственной власти;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гарантирование наличия необоснованных преимуществ, связанных с коммерческой деятельностью;</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совершение иных действий в нарушение действующих законов.</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dirty="0">
                <a:effectLst/>
                <a:ea typeface="Times New Roman" panose="02020603050405020304" pitchFamily="18" charset="0"/>
              </a:rPr>
              <a:t>Данный запрет не ограничивается выплатой наличных денежных средств, и включает следующие виды материальных вознаграждений в коррупционных целях:</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подарки;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развлечения, угощения и путешествия;</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материальное участие: спонсорство или создание образовательных фондов;</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предоставление возможностей для коммерческой деятельности, трудоустройства или инвестирования;</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предоставление инсайдерской информации, которая может быть использована для торговли ценными бумагами или товарами;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предоставление персональных скидок или ссуд;</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оказание содействия или поддержки членам семей;</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получение прочих выгод или преимуществ.</a:t>
            </a:r>
          </a:p>
          <a:p>
            <a:pPr algn="just">
              <a:lnSpc>
                <a:spcPct val="110000"/>
              </a:lnSpc>
              <a:spcBef>
                <a:spcPts val="0"/>
              </a:spcBef>
            </a:pPr>
            <a:endParaRPr lang="ru-RU" sz="14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Компания запрещает сотрудникам производить в коррупционных целях любые выплаты, включая без ограничения, указанные выше, в пользу любого лица, если известно, что часть такого платежа поступит в распоряжение должностного лица или членов его/ее семьи, или доверенных лиц. </a:t>
            </a:r>
          </a:p>
          <a:p>
            <a:pPr algn="just">
              <a:lnSpc>
                <a:spcPct val="110000"/>
              </a:lnSpc>
              <a:spcBef>
                <a:spcPts val="0"/>
              </a:spcBef>
            </a:pPr>
            <a:endParaRPr lang="ru-RU" sz="14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Лицо, на которое распространяется действие настоящего Кодекса, считается «знающим о факте коррупции», в случае если выплата денежных средств в коррупционных целях приведет к созданию выгоды для должностного лица или членов его/ее семьи или доверенных лиц при условии, что он/она действовали с намеренным пренебрежением, либо не обращали внимания на предупреждения или основания для подозрения (далее - “Сигналы опасности”), или проявляли умышленное незнание фактов коррупции.</a:t>
            </a:r>
          </a:p>
          <a:p>
            <a:pPr algn="just">
              <a:lnSpc>
                <a:spcPct val="110000"/>
              </a:lnSpc>
              <a:spcBef>
                <a:spcPts val="0"/>
              </a:spcBef>
            </a:pPr>
            <a:endParaRPr lang="ru-RU" sz="1400" dirty="0">
              <a:effectLst/>
              <a:ea typeface="Times New Roman" panose="02020603050405020304" pitchFamily="18" charset="0"/>
            </a:endParaRPr>
          </a:p>
          <a:p>
            <a:pPr algn="just">
              <a:lnSpc>
                <a:spcPct val="110000"/>
              </a:lnSpc>
              <a:spcBef>
                <a:spcPts val="0"/>
              </a:spcBef>
            </a:pPr>
            <a:r>
              <a:rPr lang="ru-RU" sz="1400" dirty="0">
                <a:effectLst/>
                <a:ea typeface="Times New Roman" panose="02020603050405020304" pitchFamily="18" charset="0"/>
              </a:rPr>
              <a:t>Соблюдение требований законов о противодействии коррупции и настоящего Кодекса является обязательным для всех работников Компании, ее зависимых лиц и деловых партнеров и их работников. </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dirty="0">
                <a:effectLst/>
                <a:ea typeface="Times New Roman" panose="02020603050405020304" pitchFamily="18" charset="0"/>
              </a:rPr>
              <a:t>Соблюдение требований включает в себя:</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обеспечение гарантий того, что все отношения, осуществляемые непосредственно с участием, либо связанные, либо подразумевающие привлечение должностного лица, построены в соответствии с требованиями настоящего Кодекса и Антикоррупционной политики;</a:t>
            </a:r>
          </a:p>
          <a:p>
            <a:pPr algn="just"/>
            <a:endParaRPr lang="ru-RU" sz="1400" dirty="0">
              <a:effectLst/>
              <a:ea typeface="Times New Roman" panose="02020603050405020304" pitchFamily="18" charset="0"/>
            </a:endParaRPr>
          </a:p>
        </p:txBody>
      </p:sp>
      <p:sp>
        <p:nvSpPr>
          <p:cNvPr id="9" name="Текст 8">
            <a:extLst>
              <a:ext uri="{FF2B5EF4-FFF2-40B4-BE49-F238E27FC236}">
                <a16:creationId xmlns:a16="http://schemas.microsoft.com/office/drawing/2014/main" id="{176B21BC-DFAF-1F43-220D-105E6A9DACE0}"/>
              </a:ext>
            </a:extLst>
          </p:cNvPr>
          <p:cNvSpPr>
            <a:spLocks noGrp="1"/>
          </p:cNvSpPr>
          <p:nvPr>
            <p:ph type="body" idx="16"/>
          </p:nvPr>
        </p:nvSpPr>
        <p:spPr>
          <a:xfrm>
            <a:off x="435044" y="1811158"/>
            <a:ext cx="5461000" cy="14414577"/>
          </a:xfrm>
        </p:spPr>
        <p:txBody>
          <a:bodyPr>
            <a:normAutofit/>
          </a:bodyPr>
          <a:lstStyle/>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экономически или технологически не обоснованные отказ либо уклонение от заключения договора с отдельными покупателями (заказчиками) в случае наличия возможности поставок соответствующего товара;</a:t>
            </a:r>
          </a:p>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экономически, технологически и иным образом не обоснованное установление различных цен (тарифов) на один и тот же товар;</a:t>
            </a:r>
          </a:p>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создание дискриминационных условий;</a:t>
            </a:r>
          </a:p>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создание препятствий доступу на товарный рынок или выходу из товарного рынка другим хозяйствующим субъектам;</a:t>
            </a:r>
          </a:p>
          <a:p>
            <a:pPr marL="285750" lvl="1" indent="-285750" algn="just">
              <a:lnSpc>
                <a:spcPct val="100000"/>
              </a:lnSpc>
              <a:spcBef>
                <a:spcPts val="0"/>
              </a:spcBef>
              <a:buFont typeface="Wingdings" panose="05000000000000000000" pitchFamily="2" charset="2"/>
              <a:buChar char="ü"/>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нарушение установленного нормативными правовыми актами порядка ценообразования.</a:t>
            </a:r>
          </a:p>
          <a:p>
            <a:pPr algn="just">
              <a:spcBef>
                <a:spcPts val="0"/>
              </a:spcBef>
            </a:pPr>
            <a:r>
              <a:rPr lang="ru-RU" sz="1400" baseline="30000" dirty="0">
                <a:effectLst/>
                <a:ea typeface="Wingdings" panose="05000000000000000000" pitchFamily="2" charset="2"/>
              </a:rPr>
              <a:t> </a:t>
            </a: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Сбор информации</a:t>
            </a:r>
            <a:endParaRPr lang="ru-RU" sz="14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Осуществляемые с соблюдением требований закона сбор, анализ и использование данных и информации о рынке является законным инструментом конкурентной борьбы. При этом, необходимо быть чрезвычайно внимательными при сборе информации о конкурентах.</a:t>
            </a:r>
          </a:p>
          <a:p>
            <a:pPr algn="just">
              <a:lnSpc>
                <a:spcPct val="110000"/>
              </a:lnSpc>
              <a:spcBef>
                <a:spcPts val="0"/>
              </a:spcBef>
            </a:pPr>
            <a:r>
              <a:rPr lang="ru-RU" sz="1400" dirty="0">
                <a:effectLst/>
                <a:ea typeface="Times New Roman" panose="02020603050405020304" pitchFamily="18" charset="0"/>
              </a:rPr>
              <a:t>К законным источникам информации относятся: средства массовой информации, Интернет и веб-сайты, заслуживающие доверия исследования отрасли, годовые отчеты, публичные выступления, общедоступные данные о государственной регистрации, поступающие в государственные органы, переговоры с контрагентами, не имеющие, однако, специальной цели получения конфиденциальной информации или иной информации, содержащей любого рода тайну, охраняемую законом.</a:t>
            </a:r>
          </a:p>
          <a:p>
            <a:pPr algn="just">
              <a:lnSpc>
                <a:spcPct val="110000"/>
              </a:lnSpc>
              <a:spcBef>
                <a:spcPts val="0"/>
              </a:spcBef>
            </a:pPr>
            <a:r>
              <a:rPr lang="ru-RU" sz="1400" dirty="0">
                <a:effectLst/>
                <a:ea typeface="Times New Roman" panose="02020603050405020304" pitchFamily="18" charset="0"/>
              </a:rPr>
              <a:t> </a:t>
            </a:r>
          </a:p>
          <a:p>
            <a:pPr algn="just">
              <a:lnSpc>
                <a:spcPct val="110000"/>
              </a:lnSpc>
              <a:spcBef>
                <a:spcPts val="0"/>
              </a:spcBef>
            </a:pPr>
            <a:r>
              <a:rPr lang="ru-RU" sz="1400" u="sng" dirty="0">
                <a:effectLst/>
                <a:ea typeface="Times New Roman" panose="02020603050405020304" pitchFamily="18" charset="0"/>
              </a:rPr>
              <a:t>Сотрудники должны</a:t>
            </a:r>
            <a:r>
              <a:rPr lang="ru-RU" sz="1400" i="1" dirty="0">
                <a:effectLst/>
                <a:ea typeface="Times New Roman" panose="02020603050405020304" pitchFamily="18" charset="0"/>
              </a:rPr>
              <a:t>:</a:t>
            </a:r>
            <a:endParaRPr lang="ru-RU" sz="1400" dirty="0">
              <a:effectLst/>
              <a:ea typeface="Times New Roman" panose="02020603050405020304" pitchFamily="18" charset="0"/>
            </a:endParaRP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понимать, какую информацию о конкурентах можно собрать и как можно ее использовать;</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обеспечить соблюдение требований закона и действующих соглашений, заключенных Компанией, в процессе сбора, анализа, хранения и использования любого рода информации;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обеспечить защиту конфиденциальной информации от прямого или косвенного раскрытия.</a:t>
            </a:r>
          </a:p>
          <a:p>
            <a:pPr algn="just">
              <a:lnSpc>
                <a:spcPct val="110000"/>
              </a:lnSpc>
              <a:spcBef>
                <a:spcPts val="0"/>
              </a:spcBef>
            </a:pPr>
            <a:r>
              <a:rPr lang="ru-RU" sz="1400" u="none" strike="noStrike" dirty="0">
                <a:effectLst/>
                <a:ea typeface="Times New Roman" panose="02020603050405020304" pitchFamily="18" charset="0"/>
              </a:rPr>
              <a:t> </a:t>
            </a:r>
            <a:endParaRPr lang="ru-RU" sz="1400" dirty="0">
              <a:effectLst/>
              <a:ea typeface="Times New Roman" panose="02020603050405020304" pitchFamily="18" charset="0"/>
            </a:endParaRPr>
          </a:p>
          <a:p>
            <a:pPr algn="just">
              <a:lnSpc>
                <a:spcPct val="110000"/>
              </a:lnSpc>
              <a:spcBef>
                <a:spcPts val="0"/>
              </a:spcBef>
            </a:pPr>
            <a:r>
              <a:rPr lang="ru-RU" sz="1400" u="sng" dirty="0">
                <a:effectLst/>
                <a:ea typeface="Times New Roman" panose="02020603050405020304" pitchFamily="18" charset="0"/>
              </a:rPr>
              <a:t>Сотрудники не должны</a:t>
            </a:r>
            <a:r>
              <a:rPr lang="ru-RU" sz="1400" i="1" dirty="0">
                <a:effectLst/>
                <a:ea typeface="Times New Roman" panose="02020603050405020304" pitchFamily="18" charset="0"/>
              </a:rPr>
              <a:t>:</a:t>
            </a:r>
            <a:endParaRPr lang="ru-RU" sz="1400" dirty="0">
              <a:effectLst/>
              <a:ea typeface="Times New Roman" panose="02020603050405020304" pitchFamily="18" charset="0"/>
            </a:endParaRPr>
          </a:p>
          <a:p>
            <a:pPr marR="12700"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пытаться получить доступ к информации, касающейся бизнеса конкурента, используя незаконные или неприемлемые методы, включая:</a:t>
            </a:r>
          </a:p>
          <a:p>
            <a:pPr marL="0" marR="12700" lvl="1" algn="just">
              <a:lnSpc>
                <a:spcPct val="110000"/>
              </a:lnSpc>
              <a:spcBef>
                <a:spcPts val="0"/>
              </a:spcBef>
              <a:spcAft>
                <a:spcPts val="0"/>
              </a:spcAft>
              <a:buFont typeface="Courier New" panose="02070309020205020404" pitchFamily="49" charset="0"/>
              <a:buChar char="o"/>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использование промышленного шпионажа или тайного наблюдения для доступа к информации, не находящейся в открытом доступе;</a:t>
            </a:r>
          </a:p>
          <a:p>
            <a:pPr marL="0" marR="12700" lvl="1" algn="just">
              <a:lnSpc>
                <a:spcPct val="110000"/>
              </a:lnSpc>
              <a:spcBef>
                <a:spcPts val="0"/>
              </a:spcBef>
              <a:spcAft>
                <a:spcPts val="0"/>
              </a:spcAft>
              <a:buFont typeface="Courier New" panose="02070309020205020404" pitchFamily="49" charset="0"/>
              <a:buChar char="o"/>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наем сотрудников конкурентов с целью получения конфиденциальной или коммерческой информации;</a:t>
            </a:r>
          </a:p>
          <a:p>
            <a:pPr marL="0" marR="12700" lvl="1" algn="just">
              <a:lnSpc>
                <a:spcPct val="110000"/>
              </a:lnSpc>
              <a:spcBef>
                <a:spcPts val="0"/>
              </a:spcBef>
              <a:spcAft>
                <a:spcPts val="0"/>
              </a:spcAft>
              <a:buFont typeface="Courier New" panose="02070309020205020404" pitchFamily="49" charset="0"/>
              <a:buChar char="o"/>
            </a:pPr>
            <a:r>
              <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обращение к контрагентам или работникам конкурентов с целью получения конфиденциальной информации;</a:t>
            </a:r>
          </a:p>
          <a:p>
            <a:pPr lvl="0" algn="just">
              <a:spcBef>
                <a:spcPts val="0"/>
              </a:spcBef>
              <a:buFont typeface="Symbol" panose="05050102010706020507" pitchFamily="18" charset="2"/>
              <a:buChar char=""/>
            </a:pPr>
            <a:r>
              <a:rPr lang="ru-RU" sz="1400" dirty="0">
                <a:effectLst/>
                <a:ea typeface="Times New Roman" panose="02020603050405020304" pitchFamily="18" charset="0"/>
              </a:rPr>
              <a:t> использовать любые другие способы сбора информации, которые могут рассматриваться как неприемлемые или незаконные;</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получать, раскрывать или использовать информацию, о которой мы знаем или имеем основания предполагать, что она сообщена нам в нарушение общих обязательств о конфиденциальности или соглашения о конфиденциальности между третьей стороной и одним из конкурентов (например, информация о предложениях, сделанных конкурентом в ходе переговорного процесса).</a:t>
            </a:r>
          </a:p>
          <a:p>
            <a:pPr algn="just">
              <a:spcBef>
                <a:spcPts val="0"/>
              </a:spcBef>
            </a:pPr>
            <a:endParaRPr lang="ru-RU" sz="1400" dirty="0">
              <a:effectLst/>
              <a:ea typeface="Times New Roman" panose="02020603050405020304" pitchFamily="18" charset="0"/>
            </a:endParaRPr>
          </a:p>
          <a:p>
            <a:pPr algn="just"/>
            <a:endParaRPr lang="ru-RU" sz="1400" dirty="0"/>
          </a:p>
        </p:txBody>
      </p:sp>
      <p:sp>
        <p:nvSpPr>
          <p:cNvPr id="4" name="Овал 3">
            <a:extLst>
              <a:ext uri="{FF2B5EF4-FFF2-40B4-BE49-F238E27FC236}">
                <a16:creationId xmlns:a16="http://schemas.microsoft.com/office/drawing/2014/main" id="{C220D41D-8349-CF4C-34C7-12C408FE12A5}"/>
              </a:ext>
            </a:extLst>
          </p:cNvPr>
          <p:cNvSpPr/>
          <p:nvPr/>
        </p:nvSpPr>
        <p:spPr>
          <a:xfrm>
            <a:off x="18692200" y="5039832"/>
            <a:ext cx="5501300" cy="5401339"/>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 </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3.4. СОП-УО-25-01 «Антикоррупционная политика</a:t>
            </a:r>
          </a:p>
          <a:p>
            <a:r>
              <a:rPr lang="ru-RU" sz="1800" b="1" dirty="0">
                <a:solidFill>
                  <a:schemeClr val="accent1">
                    <a:lumMod val="50000"/>
                  </a:schemeClr>
                </a:solidFill>
                <a:latin typeface="Arial" panose="020B0604020202020204" pitchFamily="34" charset="0"/>
                <a:cs typeface="Arial" panose="020B0604020202020204" pitchFamily="34" charset="0"/>
              </a:rPr>
              <a:t>АО «Фирма ЕВРОСЕРВИС»»</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 </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Tree>
    <p:extLst>
      <p:ext uri="{BB962C8B-B14F-4D97-AF65-F5344CB8AC3E}">
        <p14:creationId xmlns:p14="http://schemas.microsoft.com/office/powerpoint/2010/main" val="157051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3197509C-4033-0D42-3527-A20688947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0" y="-1"/>
            <a:ext cx="6351373" cy="16559212"/>
          </a:xfrm>
          <a:prstGeom prst="rect">
            <a:avLst/>
          </a:prstGeom>
        </p:spPr>
      </p:pic>
      <p:sp>
        <p:nvSpPr>
          <p:cNvPr id="2" name="Текст 1">
            <a:extLst>
              <a:ext uri="{FF2B5EF4-FFF2-40B4-BE49-F238E27FC236}">
                <a16:creationId xmlns:a16="http://schemas.microsoft.com/office/drawing/2014/main" id="{8B7190BE-D4BF-EE23-3718-39C28A66C2C6}"/>
              </a:ext>
            </a:extLst>
          </p:cNvPr>
          <p:cNvSpPr>
            <a:spLocks noGrp="1"/>
          </p:cNvSpPr>
          <p:nvPr>
            <p:ph type="body" idx="13"/>
          </p:nvPr>
        </p:nvSpPr>
        <p:spPr>
          <a:xfrm>
            <a:off x="6429376" y="1811161"/>
            <a:ext cx="5461000" cy="13537695"/>
          </a:xfrm>
        </p:spPr>
        <p:txBody>
          <a:bodyPr>
            <a:normAutofit/>
          </a:bodyPr>
          <a:lstStyle/>
          <a:p>
            <a:pPr lvl="0" algn="just">
              <a:spcBef>
                <a:spcPts val="0"/>
              </a:spcBef>
              <a:buFont typeface="Symbol" panose="05050102010706020507" pitchFamily="18" charset="2"/>
              <a:buChar char=""/>
            </a:pPr>
            <a:r>
              <a:rPr lang="ru-RU" sz="1400" dirty="0">
                <a:effectLst/>
                <a:ea typeface="Times New Roman" panose="02020603050405020304" pitchFamily="18" charset="0"/>
              </a:rPr>
              <a:t> предупреждение возникновения обвинений в коррумпированном поведении за счет проявления аккуратности, осмотрительности и бдительности при взаимодействии с Должностными лицами, членами их семей, друзьями и партнерами;</a:t>
            </a:r>
          </a:p>
          <a:p>
            <a:pPr lvl="0" algn="just">
              <a:spcBef>
                <a:spcPts val="0"/>
              </a:spcBef>
              <a:buFont typeface="Symbol" panose="05050102010706020507" pitchFamily="18" charset="2"/>
              <a:buChar char=""/>
            </a:pPr>
            <a:r>
              <a:rPr lang="ru-RU" sz="1400" dirty="0">
                <a:effectLst/>
                <a:ea typeface="Times New Roman" panose="02020603050405020304" pitchFamily="18" charset="0"/>
              </a:rPr>
              <a:t> недопущение фактов превышения должностными лицами своих полномочий в корыстных целях или иным образом для обеспечения соблюдения личных интересов;</a:t>
            </a:r>
          </a:p>
          <a:p>
            <a:pPr lvl="0" algn="just">
              <a:spcBef>
                <a:spcPts val="0"/>
              </a:spcBef>
              <a:buFont typeface="Symbol" panose="05050102010706020507" pitchFamily="18" charset="2"/>
              <a:buChar char=""/>
            </a:pPr>
            <a:r>
              <a:rPr lang="ru-RU" sz="1400" dirty="0">
                <a:effectLst/>
                <a:ea typeface="Times New Roman" panose="02020603050405020304" pitchFamily="18" charset="0"/>
              </a:rPr>
              <a:t> признание того, что любой сотрудник, нарушающий требования настоящего Кодекса этики ведения бизнеса и Политики Компании в области противодействия коррупции, подлежит наложению дисциплинарного взыскания вплоть до расторжения трудового договора и принятия любых других законных мер, необходимых для защиты интересов Компании.</a:t>
            </a:r>
          </a:p>
          <a:p>
            <a:pPr lvl="0" algn="just">
              <a:spcBef>
                <a:spcPts val="0"/>
              </a:spcBef>
            </a:pPr>
            <a:endParaRPr lang="ru-RU" sz="1400" dirty="0">
              <a:effectLst/>
              <a:ea typeface="Times New Roman" panose="02020603050405020304" pitchFamily="18" charset="0"/>
            </a:endParaRPr>
          </a:p>
          <a:p>
            <a:pPr lvl="0" algn="just">
              <a:spcBef>
                <a:spcPts val="0"/>
              </a:spcBef>
            </a:pPr>
            <a:r>
              <a:rPr lang="ru-RU" sz="1600" b="1" dirty="0">
                <a:solidFill>
                  <a:srgbClr val="000000"/>
                </a:solidFill>
                <a:ea typeface="Times New Roman" panose="02020603050405020304" pitchFamily="18" charset="0"/>
              </a:rPr>
              <a:t>3.5. </a:t>
            </a:r>
            <a:r>
              <a:rPr lang="ru-RU" sz="1600" b="1" dirty="0">
                <a:solidFill>
                  <a:srgbClr val="000000"/>
                </a:solidFill>
                <a:effectLst/>
                <a:ea typeface="Times New Roman" panose="02020603050405020304" pitchFamily="18" charset="0"/>
              </a:rPr>
              <a:t>Реклама и продвижение.</a:t>
            </a:r>
            <a:endParaRPr lang="ru-RU" sz="16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Продвижение должно способствовать надлежащему применению лекарственного средства и изделия медицинского назначения путем объективного представления данных о нем и без преувеличения его свойств.</a:t>
            </a:r>
          </a:p>
          <a:p>
            <a:pPr algn="just">
              <a:spcBef>
                <a:spcPts val="0"/>
              </a:spcBef>
            </a:pPr>
            <a:r>
              <a:rPr lang="ru-RU" sz="1400" dirty="0">
                <a:effectLst/>
                <a:ea typeface="Times New Roman" panose="02020603050405020304" pitchFamily="18" charset="0"/>
              </a:rPr>
              <a:t>Реклама лекарственного средства и медицинского изделия должна быть составлена так, чтобы товар ясно идентифицировался как лекарственное средство или медицинское изделие (как соответствует действительности).</a:t>
            </a:r>
          </a:p>
          <a:p>
            <a:pPr algn="just">
              <a:spcBef>
                <a:spcPts val="0"/>
              </a:spcBef>
            </a:pPr>
            <a:r>
              <a:rPr lang="ru-RU" sz="1400" dirty="0">
                <a:effectLst/>
                <a:ea typeface="Times New Roman" panose="02020603050405020304" pitchFamily="18" charset="0"/>
              </a:rPr>
              <a:t>Продвижение не должно быть скрытым. Не допускается осуществлять продвижение лекарственного средства или медицинского изделия под видом его клинического исследования или пострегистрационных наблюдений и исследований. Такого рода исследования, в первую очередь, должны проводиться в научных целях и не должны быть направлены на стимулирование назначения лекарственного средства или медицинского изделия специалистами системы здравоохранения. Материалы, относящиеся к лекарственным средствам, медицинским изделиям и к их использованию, должны содержать четкое указание на спонсора, в случае, если они являются спонсируемыми Компанией.</a:t>
            </a:r>
          </a:p>
          <a:p>
            <a:pPr algn="just">
              <a:spcBef>
                <a:spcPts val="0"/>
              </a:spcBef>
            </a:pPr>
            <a:r>
              <a:rPr lang="ru-RU" sz="1400" dirty="0">
                <a:effectLst/>
                <a:ea typeface="Times New Roman" panose="02020603050405020304" pitchFamily="18" charset="0"/>
              </a:rPr>
              <a:t>Продвижению на территории Российской Федерации подлежат только зарегистрированные лекарственные средства. Данное условие не предполагает нарушения прав научного сообщества и общества в целом на информацию о прогрессе в области науки и медицины. Оно также не ставит целью ограничить полноценный и надлежащий обмен научной информацией, относящейся к лекарственным средствам, в том числе распространение соответствующей информации о проводимых исследованиях в изданиях для специалистов системы здравоохранения, на научных конференциях, ответы на конкретные запросы специалистов здравоохранения. Аналогичным образом, данное условие не налагает ограничений на открытие информации по любому лекарственному средству с целью донесения ее до лиц, которым эта информация должна быть предоставлена в соответствии с требованиями законодательства.</a:t>
            </a:r>
          </a:p>
          <a:p>
            <a:pPr algn="just">
              <a:spcBef>
                <a:spcPts val="0"/>
              </a:spcBef>
            </a:pPr>
            <a:r>
              <a:rPr lang="ru-RU" sz="1400" dirty="0">
                <a:effectLst/>
                <a:ea typeface="Times New Roman" panose="02020603050405020304" pitchFamily="18" charset="0"/>
              </a:rPr>
              <a:t>Реклама лекарственных средств и медицинских изделий, осуществляемая от лица Компании, должна отвечать требованиям законодательства о рекламе и должна предварительно согласовываться с Департаментом Развития бизнеса Компании. При наличии сомнений, в обязательном порядке, должны привлекаться юрисконсульты Компании.</a:t>
            </a:r>
          </a:p>
          <a:p>
            <a:pPr algn="just">
              <a:spcBef>
                <a:spcPts val="0"/>
              </a:spcBef>
            </a:pPr>
            <a:r>
              <a:rPr lang="ru-RU" sz="1400" dirty="0">
                <a:effectLst/>
                <a:ea typeface="Times New Roman" panose="02020603050405020304" pitchFamily="18" charset="0"/>
              </a:rPr>
              <a:t>Реклама должна содержать объективную, достоверную и актуальную информацию, основанную на утвержденной в установленном порядке информации, и не должна противоречить таковой.</a:t>
            </a:r>
            <a:endParaRPr lang="ru-RU" sz="1400" dirty="0"/>
          </a:p>
        </p:txBody>
      </p:sp>
      <p:sp>
        <p:nvSpPr>
          <p:cNvPr id="3" name="Текст 2">
            <a:extLst>
              <a:ext uri="{FF2B5EF4-FFF2-40B4-BE49-F238E27FC236}">
                <a16:creationId xmlns:a16="http://schemas.microsoft.com/office/drawing/2014/main" id="{0D518282-0035-D0DF-AD98-84F4FCB7F773}"/>
              </a:ext>
            </a:extLst>
          </p:cNvPr>
          <p:cNvSpPr>
            <a:spLocks noGrp="1"/>
          </p:cNvSpPr>
          <p:nvPr>
            <p:ph type="body" idx="14"/>
          </p:nvPr>
        </p:nvSpPr>
        <p:spPr>
          <a:xfrm>
            <a:off x="12580938" y="1811162"/>
            <a:ext cx="5461000" cy="13537694"/>
          </a:xfrm>
        </p:spPr>
        <p:txBody>
          <a:bodyPr>
            <a:normAutofit fontScale="92500" lnSpcReduction="10000"/>
          </a:bodyPr>
          <a:lstStyle/>
          <a:p>
            <a:pPr algn="just">
              <a:lnSpc>
                <a:spcPct val="110000"/>
              </a:lnSpc>
              <a:spcBef>
                <a:spcPts val="0"/>
              </a:spcBef>
            </a:pPr>
            <a:r>
              <a:rPr lang="ru-RU" sz="1500" dirty="0">
                <a:effectLst/>
                <a:ea typeface="Times New Roman" panose="02020603050405020304" pitchFamily="18" charset="0"/>
              </a:rPr>
              <a:t>Рекламная информация должна подтверждаться соответствующими научными данными. Такие свидетельства должны предоставляться по запросам заинтересованных лиц.</a:t>
            </a:r>
          </a:p>
          <a:p>
            <a:pPr algn="just">
              <a:lnSpc>
                <a:spcPct val="110000"/>
              </a:lnSpc>
              <a:spcBef>
                <a:spcPts val="0"/>
              </a:spcBef>
            </a:pPr>
            <a:r>
              <a:rPr lang="ru-RU" sz="1500" dirty="0">
                <a:effectLst/>
                <a:ea typeface="Times New Roman" panose="02020603050405020304" pitchFamily="18" charset="0"/>
              </a:rPr>
              <a:t>Сравнительная реклама должна проводиться по идентичным характеристикам и не должна вводить в заблуждение потребителей рекламы в связи с отсутствием в рекламе части существенной информации.</a:t>
            </a:r>
          </a:p>
          <a:p>
            <a:pPr algn="just">
              <a:lnSpc>
                <a:spcPct val="110000"/>
              </a:lnSpc>
              <a:spcBef>
                <a:spcPts val="0"/>
              </a:spcBef>
            </a:pPr>
            <a:r>
              <a:rPr lang="ru-RU" sz="1500" dirty="0">
                <a:effectLst/>
                <a:ea typeface="Times New Roman" panose="02020603050405020304" pitchFamily="18" charset="0"/>
              </a:rPr>
              <a:t>При использовании в рекламных материалах экспертных заключений и ссылок на результаты исследований/наблюдений, следует указывать источник таких данных и дату их получения.</a:t>
            </a:r>
          </a:p>
          <a:p>
            <a:pPr algn="just">
              <a:lnSpc>
                <a:spcPct val="110000"/>
              </a:lnSpc>
              <a:spcBef>
                <a:spcPts val="0"/>
              </a:spcBef>
            </a:pPr>
            <a:r>
              <a:rPr lang="ru-RU" sz="1500" dirty="0">
                <a:effectLst/>
                <a:ea typeface="Times New Roman" panose="02020603050405020304" pitchFamily="18" charset="0"/>
              </a:rPr>
              <a:t>При использовании в рекламных материалах цитат из научной литературы или чьих-то выступлений, необходимо указывать источник цитирования/имя автора, дату и место публикации/выступления.</a:t>
            </a:r>
          </a:p>
          <a:p>
            <a:pPr algn="just">
              <a:lnSpc>
                <a:spcPct val="110000"/>
              </a:lnSpc>
              <a:spcBef>
                <a:spcPts val="0"/>
              </a:spcBef>
            </a:pPr>
            <a:r>
              <a:rPr lang="ru-RU" sz="1500" dirty="0">
                <a:effectLst/>
                <a:ea typeface="Times New Roman" panose="02020603050405020304" pitchFamily="18" charset="0"/>
              </a:rPr>
              <a:t>Деятельность сотрудников Компании должна носить, в первую очередь, информационный характер и полностью соответствовать всем установленным законом правилам и ограничениям.</a:t>
            </a:r>
          </a:p>
          <a:p>
            <a:pPr algn="just">
              <a:lnSpc>
                <a:spcPct val="110000"/>
              </a:lnSpc>
              <a:spcBef>
                <a:spcPts val="0"/>
              </a:spcBef>
            </a:pPr>
            <a:endParaRPr lang="ru-RU" sz="1400" dirty="0">
              <a:effectLst/>
              <a:ea typeface="Times New Roman" panose="02020603050405020304" pitchFamily="18" charset="0"/>
            </a:endParaRPr>
          </a:p>
          <a:p>
            <a:pPr marL="0" lvl="1" algn="just">
              <a:lnSpc>
                <a:spcPct val="110000"/>
              </a:lnSpc>
              <a:spcBef>
                <a:spcPts val="0"/>
              </a:spcBef>
              <a:tabLst>
                <a:tab pos="457200" algn="l"/>
              </a:tabLst>
            </a:pPr>
            <a:r>
              <a:rPr lang="ru-RU"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 Подарки и развлечения.</a:t>
            </a:r>
            <a:endParaRPr lang="ru-RU" sz="17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0"/>
              </a:spcBef>
            </a:pPr>
            <a:r>
              <a:rPr lang="ru-RU" sz="1500" dirty="0">
                <a:effectLst/>
                <a:ea typeface="Times New Roman" panose="02020603050405020304" pitchFamily="18" charset="0"/>
              </a:rPr>
              <a:t>Даря или принимая подарки или приглашения участвовать в развлекательных мероприятиях любого характера, сотрудники Компании должны гарантировать, что это:</a:t>
            </a: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не нарушает требований закона; соответствует положениям настоящего Кодекса и Антикоррупционной политики;</a:t>
            </a: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не создает конфликт интересов, и не может быть расценено как коррупционное действие.</a:t>
            </a:r>
          </a:p>
          <a:p>
            <a:pPr algn="just">
              <a:lnSpc>
                <a:spcPct val="110000"/>
              </a:lnSpc>
              <a:spcBef>
                <a:spcPts val="0"/>
              </a:spcBef>
            </a:pPr>
            <a:r>
              <a:rPr lang="ru-RU" sz="1500" dirty="0">
                <a:effectLst/>
                <a:ea typeface="Times New Roman" panose="02020603050405020304" pitchFamily="18" charset="0"/>
              </a:rPr>
              <a:t>Обмен подарками и или приглашениями участвовать в развлекательных мероприятиях может способствовать развитию деловых отношений, однако может и помешать сотрудникам Компании сохранить объективное отношение к контрагентам, с которыми мы работаем. Независимо от того, что обмен подарками и развлечениями, в разумных и законных пределах, является приемлемой практикой в бизнесе, он может порождать конфликт интересов.</a:t>
            </a:r>
          </a:p>
          <a:p>
            <a:pPr algn="just">
              <a:lnSpc>
                <a:spcPct val="110000"/>
              </a:lnSpc>
              <a:spcBef>
                <a:spcPts val="0"/>
              </a:spcBef>
            </a:pPr>
            <a:r>
              <a:rPr lang="ru-RU" sz="1500" dirty="0">
                <a:effectLst/>
                <a:ea typeface="Times New Roman" panose="02020603050405020304" pitchFamily="18" charset="0"/>
              </a:rPr>
              <a:t> </a:t>
            </a:r>
          </a:p>
          <a:p>
            <a:pPr algn="just">
              <a:lnSpc>
                <a:spcPct val="110000"/>
              </a:lnSpc>
              <a:spcBef>
                <a:spcPts val="0"/>
              </a:spcBef>
            </a:pPr>
            <a:r>
              <a:rPr lang="ru-RU" sz="1500" b="1" dirty="0">
                <a:effectLst/>
                <a:ea typeface="Times New Roman" panose="02020603050405020304" pitchFamily="18" charset="0"/>
              </a:rPr>
              <a:t>Сотрудникам компании запрещено предоставлять подарки и развлечения в адрес Специалистов  системы здравоохранения и Государственных служащих.</a:t>
            </a:r>
            <a:endParaRPr lang="ru-RU" sz="1500" dirty="0">
              <a:effectLst/>
              <a:ea typeface="Times New Roman" panose="02020603050405020304" pitchFamily="18" charset="0"/>
            </a:endParaRPr>
          </a:p>
          <a:p>
            <a:pPr algn="just">
              <a:lnSpc>
                <a:spcPct val="110000"/>
              </a:lnSpc>
              <a:spcBef>
                <a:spcPts val="0"/>
              </a:spcBef>
            </a:pPr>
            <a:r>
              <a:rPr lang="ru-RU" sz="1500" dirty="0">
                <a:effectLst/>
                <a:ea typeface="Times New Roman" panose="02020603050405020304" pitchFamily="18" charset="0"/>
              </a:rPr>
              <a:t>При дарении любого подарка или предоставлении любого развлечения сотрудники должны следовать правилам Антикоррупционной политики Компании.</a:t>
            </a:r>
          </a:p>
          <a:p>
            <a:pPr algn="just">
              <a:lnSpc>
                <a:spcPct val="110000"/>
              </a:lnSpc>
              <a:spcBef>
                <a:spcPts val="0"/>
              </a:spcBef>
            </a:pPr>
            <a:r>
              <a:rPr lang="ru-RU" sz="1500" dirty="0">
                <a:effectLst/>
                <a:ea typeface="Times New Roman" panose="02020603050405020304" pitchFamily="18" charset="0"/>
              </a:rPr>
              <a:t> </a:t>
            </a:r>
          </a:p>
          <a:p>
            <a:pPr algn="just">
              <a:lnSpc>
                <a:spcPct val="110000"/>
              </a:lnSpc>
              <a:spcBef>
                <a:spcPts val="0"/>
              </a:spcBef>
            </a:pPr>
            <a:r>
              <a:rPr lang="ru-RU" sz="1500" u="sng" dirty="0">
                <a:effectLst/>
                <a:ea typeface="Times New Roman" panose="02020603050405020304" pitchFamily="18" charset="0"/>
              </a:rPr>
              <a:t>Сотрудники должны:</a:t>
            </a:r>
            <a:endParaRPr lang="ru-RU" sz="1500" dirty="0">
              <a:effectLst/>
              <a:ea typeface="Times New Roman" panose="02020603050405020304" pitchFamily="18" charset="0"/>
            </a:endParaRP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 обеспечить соответствие требованиям местных законов; </a:t>
            </a: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 осуществлять дарение подарков, действуя добросовестно и преследуя законные интересы;</a:t>
            </a: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 иметь достаточное обоснование для каждого подарка или развлечения.</a:t>
            </a:r>
          </a:p>
          <a:p>
            <a:pPr algn="just">
              <a:lnSpc>
                <a:spcPct val="110000"/>
              </a:lnSpc>
              <a:spcBef>
                <a:spcPts val="0"/>
              </a:spcBef>
            </a:pPr>
            <a:r>
              <a:rPr lang="ru-RU" sz="1500" dirty="0">
                <a:effectLst/>
                <a:ea typeface="Times New Roman" panose="02020603050405020304" pitchFamily="18" charset="0"/>
              </a:rPr>
              <a:t> </a:t>
            </a:r>
          </a:p>
          <a:p>
            <a:pPr algn="just">
              <a:lnSpc>
                <a:spcPct val="110000"/>
              </a:lnSpc>
              <a:spcBef>
                <a:spcPts val="0"/>
              </a:spcBef>
            </a:pPr>
            <a:r>
              <a:rPr lang="ru-RU" sz="1500" u="sng" dirty="0">
                <a:effectLst/>
                <a:ea typeface="Times New Roman" panose="02020603050405020304" pitchFamily="18" charset="0"/>
              </a:rPr>
              <a:t>Сотрудники не могут:</a:t>
            </a:r>
            <a:endParaRPr lang="ru-RU" sz="1500" dirty="0">
              <a:effectLst/>
              <a:ea typeface="Times New Roman" panose="02020603050405020304" pitchFamily="18" charset="0"/>
            </a:endParaRP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 руководствоваться стремлением к оказанию необоснованного влияния или ожиданиями взаимной выгоды;</a:t>
            </a: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 предлагать, обещать, дарить или принимать любые подарки в форме наличных денежных средств или в имущественной форме, если это противоречит закону или Антикоррупционной политике Компании;</a:t>
            </a:r>
          </a:p>
          <a:p>
            <a:pPr lvl="0" algn="just">
              <a:lnSpc>
                <a:spcPct val="110000"/>
              </a:lnSpc>
              <a:spcBef>
                <a:spcPts val="0"/>
              </a:spcBef>
              <a:buFont typeface="Symbol" panose="05050102010706020507" pitchFamily="18" charset="2"/>
              <a:buChar char=""/>
            </a:pPr>
            <a:r>
              <a:rPr lang="ru-RU" sz="1500" dirty="0">
                <a:effectLst/>
                <a:ea typeface="Times New Roman" panose="02020603050405020304" pitchFamily="18" charset="0"/>
              </a:rPr>
              <a:t> предлагать, дарить или принимать что-либо незаконное или неэтичное, создающее репутационный риск для Компании, а также что-либо, предназначенное для личного использования, в том числе, предметы роскоши, или что-либо, могущее</a:t>
            </a:r>
          </a:p>
          <a:p>
            <a:pPr algn="just"/>
            <a:endParaRPr lang="ru-RU" sz="1400" dirty="0"/>
          </a:p>
        </p:txBody>
      </p:sp>
      <p:sp>
        <p:nvSpPr>
          <p:cNvPr id="4" name="Текст 3">
            <a:extLst>
              <a:ext uri="{FF2B5EF4-FFF2-40B4-BE49-F238E27FC236}">
                <a16:creationId xmlns:a16="http://schemas.microsoft.com/office/drawing/2014/main" id="{04F2A5F4-FD99-CDF0-75CB-F52C6D4F9605}"/>
              </a:ext>
            </a:extLst>
          </p:cNvPr>
          <p:cNvSpPr>
            <a:spLocks noGrp="1"/>
          </p:cNvSpPr>
          <p:nvPr>
            <p:ph type="body" idx="15"/>
          </p:nvPr>
        </p:nvSpPr>
        <p:spPr>
          <a:xfrm>
            <a:off x="18609732" y="1811161"/>
            <a:ext cx="5270500" cy="14142201"/>
          </a:xfrm>
        </p:spPr>
        <p:txBody>
          <a:bodyPr>
            <a:normAutofit lnSpcReduction="10000"/>
          </a:bodyPr>
          <a:lstStyle/>
          <a:p>
            <a:pPr algn="just">
              <a:spcBef>
                <a:spcPts val="0"/>
              </a:spcBef>
            </a:pPr>
            <a:r>
              <a:rPr lang="ru-RU" sz="1400" dirty="0">
                <a:effectLst/>
                <a:ea typeface="Times New Roman" panose="02020603050405020304" pitchFamily="18" charset="0"/>
              </a:rPr>
              <a:t>привести к нарушению закона, Антикоррупционной политики Компании или Кодекса Компании.</a:t>
            </a:r>
          </a:p>
          <a:p>
            <a:pPr algn="just">
              <a:spcBef>
                <a:spcPts val="0"/>
              </a:spcBef>
            </a:pPr>
            <a:endParaRPr lang="ru-RU" sz="1400" dirty="0">
              <a:effectLst/>
              <a:ea typeface="Times New Roman" panose="02020603050405020304" pitchFamily="18" charset="0"/>
            </a:endParaRPr>
          </a:p>
          <a:p>
            <a:pPr algn="just">
              <a:spcBef>
                <a:spcPts val="0"/>
              </a:spcBef>
            </a:pPr>
            <a:r>
              <a:rPr lang="ru-RU" sz="1600" b="1" dirty="0">
                <a:solidFill>
                  <a:srgbClr val="000000"/>
                </a:solidFill>
                <a:ea typeface="Times New Roman" panose="02020603050405020304" pitchFamily="18" charset="0"/>
              </a:rPr>
              <a:t>3.7. </a:t>
            </a:r>
            <a:r>
              <a:rPr lang="ru-RU" sz="1600" b="1" dirty="0">
                <a:solidFill>
                  <a:srgbClr val="000000"/>
                </a:solidFill>
                <a:effectLst/>
                <a:ea typeface="Times New Roman" panose="02020603050405020304" pitchFamily="18" charset="0"/>
              </a:rPr>
              <a:t>Отношения с контрагентами.</a:t>
            </a:r>
            <a:endParaRPr lang="ru-RU" sz="1600" dirty="0">
              <a:effectLst/>
              <a:ea typeface="Times New Roman" panose="02020603050405020304" pitchFamily="18" charset="0"/>
            </a:endParaRPr>
          </a:p>
          <a:p>
            <a:pPr algn="just">
              <a:spcBef>
                <a:spcPts val="0"/>
              </a:spcBef>
            </a:pPr>
            <a:r>
              <a:rPr lang="ru-RU" sz="1400" dirty="0">
                <a:effectLst/>
                <a:ea typeface="Times New Roman" panose="02020603050405020304" pitchFamily="18" charset="0"/>
              </a:rPr>
              <a:t>Компания должна вести бизнес только с заслуживающими доверие контрагентами, имеющими положительную репутацию в области профессионального и честного ведения бизнеса.</a:t>
            </a:r>
          </a:p>
          <a:p>
            <a:pPr algn="just">
              <a:spcBef>
                <a:spcPts val="0"/>
              </a:spcBef>
            </a:pPr>
            <a:r>
              <a:rPr lang="ru-RU" sz="1400" dirty="0">
                <a:effectLst/>
                <a:ea typeface="Times New Roman" panose="02020603050405020304" pitchFamily="18" charset="0"/>
              </a:rPr>
              <a:t>Репутация Компании чрезвычайно важна для нас.</a:t>
            </a:r>
          </a:p>
          <a:p>
            <a:pPr algn="just">
              <a:spcBef>
                <a:spcPts val="0"/>
              </a:spcBef>
            </a:pPr>
            <a:r>
              <a:rPr lang="ru-RU" sz="1400" dirty="0">
                <a:effectLst/>
                <a:ea typeface="Times New Roman" panose="02020603050405020304" pitchFamily="18" charset="0"/>
              </a:rPr>
              <a:t>Партнерские отношения Компании с контрагентами носят характер открытости, законного и взаимовыгодного сотрудничества.</a:t>
            </a:r>
          </a:p>
          <a:p>
            <a:pPr algn="just">
              <a:spcBef>
                <a:spcPts val="0"/>
              </a:spcBef>
            </a:pPr>
            <a:r>
              <a:rPr lang="ru-RU" sz="1400" dirty="0">
                <a:effectLst/>
                <a:ea typeface="Times New Roman" panose="02020603050405020304" pitchFamily="18" charset="0"/>
              </a:rPr>
              <a:t>Установление и поддержание отношений с надежными контрагентами является неотъемлемой частью успеха Компании в бизнесе.</a:t>
            </a:r>
          </a:p>
          <a:p>
            <a:pPr algn="just">
              <a:spcBef>
                <a:spcPts val="0"/>
              </a:spcBef>
            </a:pPr>
            <a:r>
              <a:rPr lang="ru-RU" sz="1400" dirty="0">
                <a:effectLst/>
                <a:ea typeface="Times New Roman" panose="02020603050405020304" pitchFamily="18" charset="0"/>
              </a:rPr>
              <a:t>Партнерство с контрагентами должно базироваться на взаимной беспристрастности, справедливости и лояльности. Сотрудники несут ответственность за выбор и работу с контрагентами, что демонстрирует приверженность Компании к добросовестному ведению бизнеса.</a:t>
            </a:r>
          </a:p>
          <a:p>
            <a:pPr algn="just">
              <a:spcBef>
                <a:spcPts val="0"/>
              </a:spcBef>
            </a:pPr>
            <a:r>
              <a:rPr lang="ru-RU" sz="1400" dirty="0">
                <a:effectLst/>
                <a:ea typeface="Times New Roman" panose="02020603050405020304" pitchFamily="18" charset="0"/>
              </a:rPr>
              <a:t>Все контрагенты должны подвергаться обязательной проверке, в порядке, который определен внутренними документами Компании, которые могут время от времени изменяться.</a:t>
            </a:r>
          </a:p>
          <a:p>
            <a:pPr algn="just">
              <a:spcBef>
                <a:spcPts val="0"/>
              </a:spcBef>
            </a:pPr>
            <a:r>
              <a:rPr lang="ru-RU" sz="1400" dirty="0">
                <a:effectLst/>
                <a:ea typeface="Times New Roman" panose="02020603050405020304" pitchFamily="18" charset="0"/>
              </a:rPr>
              <a:t>Контрагенты Компании должны обладать репутацией в части честности и правильности ведения бизнеса и должны отвечать самым высоким стандартам этики.</a:t>
            </a:r>
          </a:p>
          <a:p>
            <a:pPr algn="just">
              <a:spcBef>
                <a:spcPts val="0"/>
              </a:spcBef>
            </a:pPr>
            <a:r>
              <a:rPr lang="ru-RU" sz="1400" dirty="0">
                <a:effectLst/>
                <a:ea typeface="Times New Roman" panose="02020603050405020304" pitchFamily="18" charset="0"/>
              </a:rPr>
              <a:t>В случае, если контрагент является компанией, то он не должен относиться к категории недавно учрежденных субъектов хозяйственной деятельности.</a:t>
            </a:r>
          </a:p>
          <a:p>
            <a:pPr algn="just">
              <a:spcBef>
                <a:spcPts val="0"/>
              </a:spcBef>
            </a:pPr>
            <a:r>
              <a:rPr lang="ru-RU" sz="1400" dirty="0">
                <a:effectLst/>
                <a:ea typeface="Times New Roman" panose="02020603050405020304" pitchFamily="18" charset="0"/>
              </a:rPr>
              <a:t>Информация в отношении деятельности наших контрагентов подлежит постоянному и должному мониторингу в целях обеспечения гарантий того, что контрагенты всегда действуют с соблюдением законов, направленных на противодействие коррупции.</a:t>
            </a:r>
          </a:p>
          <a:p>
            <a:pPr algn="just">
              <a:spcBef>
                <a:spcPts val="0"/>
              </a:spcBef>
            </a:pPr>
            <a:endParaRPr lang="ru-RU" sz="1400" dirty="0">
              <a:effectLst/>
              <a:ea typeface="Times New Roman" panose="02020603050405020304" pitchFamily="18" charset="0"/>
            </a:endParaRPr>
          </a:p>
          <a:p>
            <a:pPr algn="just">
              <a:lnSpc>
                <a:spcPct val="110000"/>
              </a:lnSpc>
              <a:spcBef>
                <a:spcPts val="0"/>
              </a:spcBef>
            </a:pPr>
            <a:r>
              <a:rPr lang="ru-RU" sz="1400" u="sng" dirty="0">
                <a:effectLst/>
                <a:ea typeface="Times New Roman" panose="02020603050405020304" pitchFamily="18" charset="0"/>
              </a:rPr>
              <a:t>Сотрудники должны:</a:t>
            </a:r>
            <a:endParaRPr lang="ru-RU" sz="1400" dirty="0">
              <a:effectLst/>
              <a:ea typeface="Times New Roman" panose="02020603050405020304" pitchFamily="18" charset="0"/>
            </a:endParaRP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придерживаться ответственного подхода к выбору контрагентов, проводя всестороннюю проверку, гарантирующую, что их методы работы никаким образом не разрушат репутацию Компании;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гарантировать, что все контрагенты Компании знакомы с данным Кодексом в той мере, насколько он применим к ним;</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поощрять и поддерживать всех контрагентов в их стремлении следовать стандартам ведения бизнеса, принятым в Компании;</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при возникновении сомнений, связанных с деятельностью контрагента, ставить соответствующий вопрос перед Коммерческим директором Компании с целью надлежащего исследования возможных рисков;</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принимая во внимание деликатность вопроса и применение возможных штрафных санкций, обо всех случаях нарушений законов, направленных на противодействие коррупции (в том числе, при наличии подозрений о совершении таких нарушений), следует незамедлительно информировать Компанию так, как это предусмотрено настоящим Кодексом;</a:t>
            </a:r>
          </a:p>
          <a:p>
            <a:pPr lvl="0" algn="just">
              <a:lnSpc>
                <a:spcPct val="110000"/>
              </a:lnSpc>
              <a:spcBef>
                <a:spcPts val="0"/>
              </a:spcBef>
              <a:buFont typeface="Symbol" panose="05050102010706020507" pitchFamily="18" charset="2"/>
              <a:buChar char=""/>
            </a:pPr>
            <a:r>
              <a:rPr lang="ru-RU" sz="1400" dirty="0">
                <a:effectLst/>
                <a:ea typeface="Times New Roman" panose="02020603050405020304" pitchFamily="18" charset="0"/>
              </a:rPr>
              <a:t> гарантировать, чтобы все наши работники Компании, привлеченные к взаимодействию с должностными лицами, знали и соблюдали специфические законы и постановления (включая действующие в отношении фармацевтической промышленности), регулирующие отношения с Государственными учреждениями.</a:t>
            </a:r>
          </a:p>
          <a:p>
            <a:pPr lvl="0" algn="just">
              <a:lnSpc>
                <a:spcPct val="110000"/>
              </a:lnSpc>
              <a:spcBef>
                <a:spcPts val="0"/>
              </a:spcBef>
            </a:pPr>
            <a:endParaRPr lang="ru-RU" sz="1400" dirty="0">
              <a:effectLst/>
              <a:ea typeface="Times New Roman" panose="02020603050405020304" pitchFamily="18" charset="0"/>
            </a:endParaRPr>
          </a:p>
          <a:p>
            <a:pPr algn="just">
              <a:spcBef>
                <a:spcPts val="0"/>
              </a:spcBef>
            </a:pPr>
            <a:r>
              <a:rPr lang="ru-RU" sz="1400" u="sng" dirty="0">
                <a:effectLst/>
                <a:ea typeface="Times New Roman" panose="02020603050405020304" pitchFamily="18" charset="0"/>
              </a:rPr>
              <a:t>Сотрудники не могут:</a:t>
            </a:r>
            <a:endParaRPr lang="ru-RU" sz="1400" dirty="0">
              <a:effectLst/>
              <a:ea typeface="Times New Roman" panose="02020603050405020304" pitchFamily="18" charset="0"/>
            </a:endParaRPr>
          </a:p>
          <a:p>
            <a:pPr lvl="0" algn="just">
              <a:spcBef>
                <a:spcPts val="0"/>
              </a:spcBef>
              <a:buFont typeface="Symbol" panose="05050102010706020507" pitchFamily="18" charset="2"/>
              <a:buChar char=""/>
            </a:pPr>
            <a:r>
              <a:rPr lang="ru-RU" sz="1400" dirty="0">
                <a:effectLst/>
                <a:ea typeface="Times New Roman" panose="02020603050405020304" pitchFamily="18" charset="0"/>
              </a:rPr>
              <a:t> допускать или игнорировать действия, которые, согласно нашему мнению, нарушают настоящий Кодекс или Антикоррупционную политику.</a:t>
            </a:r>
          </a:p>
          <a:p>
            <a:pPr algn="just">
              <a:spcBef>
                <a:spcPts val="0"/>
              </a:spcBef>
            </a:pPr>
            <a:endParaRPr lang="ru-RU" sz="1400" dirty="0">
              <a:effectLst/>
              <a:ea typeface="Times New Roman" panose="02020603050405020304" pitchFamily="18" charset="0"/>
            </a:endParaRPr>
          </a:p>
          <a:p>
            <a:pPr algn="just"/>
            <a:endParaRPr lang="ru-RU" sz="1400" dirty="0"/>
          </a:p>
        </p:txBody>
      </p:sp>
      <p:sp>
        <p:nvSpPr>
          <p:cNvPr id="11" name="Овал 10">
            <a:extLst>
              <a:ext uri="{FF2B5EF4-FFF2-40B4-BE49-F238E27FC236}">
                <a16:creationId xmlns:a16="http://schemas.microsoft.com/office/drawing/2014/main" id="{D0B1F1B9-2108-4ED3-285F-CE6D9F244A13}"/>
              </a:ext>
            </a:extLst>
          </p:cNvPr>
          <p:cNvSpPr/>
          <p:nvPr/>
        </p:nvSpPr>
        <p:spPr>
          <a:xfrm>
            <a:off x="-2" y="1215737"/>
            <a:ext cx="5814569" cy="5796783"/>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 </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3.5. «Правила по организации Маркетинговых Мероприятий»  от 21.02.2020г.</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«Процедура работы с рекламными и не рекламными материалами» от апрель 2016г.</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a:t>
            </a:r>
          </a:p>
          <a:p>
            <a:r>
              <a:rPr lang="ru-RU" sz="1800" b="1"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
        <p:nvSpPr>
          <p:cNvPr id="12" name="Овал 11">
            <a:extLst>
              <a:ext uri="{FF2B5EF4-FFF2-40B4-BE49-F238E27FC236}">
                <a16:creationId xmlns:a16="http://schemas.microsoft.com/office/drawing/2014/main" id="{1C15778D-B61B-935A-58D6-03756DECEC76}"/>
              </a:ext>
            </a:extLst>
          </p:cNvPr>
          <p:cNvSpPr/>
          <p:nvPr/>
        </p:nvSpPr>
        <p:spPr>
          <a:xfrm>
            <a:off x="313268" y="9546692"/>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3.6. СОП-УО-023-01 «Политика в отношении     Подарков, знаков   Гостеприимства и представительским расходам АО «Фирма ЕВРОСЕРВИС»»</a:t>
            </a:r>
          </a:p>
          <a:p>
            <a:r>
              <a:rPr lang="ru-RU" sz="1800" b="1" dirty="0">
                <a:solidFill>
                  <a:schemeClr val="accent1">
                    <a:lumMod val="50000"/>
                  </a:schemeClr>
                </a:solidFill>
                <a:latin typeface="Arial" panose="020B0604020202020204" pitchFamily="34" charset="0"/>
                <a:cs typeface="Arial" panose="020B0604020202020204" pitchFamily="34" charset="0"/>
              </a:rPr>
              <a:t>3.7. СОП-УО-024-01 «Положение о проверке Контрагентов АО Фирма «ЕВРОСЕРВИС»»</a:t>
            </a:r>
          </a:p>
          <a:p>
            <a:endParaRPr lang="ru-RU" sz="1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937794"/>
      </p:ext>
    </p:extLst>
  </p:cSld>
  <p:clrMapOvr>
    <a:masterClrMapping/>
  </p:clrMapOvr>
</p:sld>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1692</TotalTime>
  <Words>9957</Words>
  <Application>Microsoft Office PowerPoint</Application>
  <PresentationFormat>Произвольный</PresentationFormat>
  <Paragraphs>667</Paragraphs>
  <Slides>11</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Arial</vt:lpstr>
      <vt:lpstr>Arial Narrow</vt:lpstr>
      <vt:lpstr>Calibri</vt:lpstr>
      <vt:lpstr>Calibri Light</vt:lpstr>
      <vt:lpstr>Courier New</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Синютин Вадим Николаевич</dc:creator>
  <cp:lastModifiedBy>Федоткина Мария Сергеевна</cp:lastModifiedBy>
  <cp:revision>83</cp:revision>
  <cp:lastPrinted>2023-04-06T14:51:30Z</cp:lastPrinted>
  <dcterms:created xsi:type="dcterms:W3CDTF">2023-03-28T08:27:46Z</dcterms:created>
  <dcterms:modified xsi:type="dcterms:W3CDTF">2023-04-19T06:36:37Z</dcterms:modified>
</cp:coreProperties>
</file>